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52" r:id="rId5"/>
  </p:sldMasterIdLst>
  <p:notesMasterIdLst>
    <p:notesMasterId r:id="rId35"/>
  </p:notesMasterIdLst>
  <p:handoutMasterIdLst>
    <p:handoutMasterId r:id="rId36"/>
  </p:handoutMasterIdLst>
  <p:sldIdLst>
    <p:sldId id="457" r:id="rId6"/>
    <p:sldId id="459" r:id="rId7"/>
    <p:sldId id="460" r:id="rId8"/>
    <p:sldId id="461" r:id="rId9"/>
    <p:sldId id="462" r:id="rId10"/>
    <p:sldId id="463" r:id="rId11"/>
    <p:sldId id="464" r:id="rId12"/>
    <p:sldId id="465" r:id="rId13"/>
    <p:sldId id="466" r:id="rId14"/>
    <p:sldId id="467" r:id="rId15"/>
    <p:sldId id="468" r:id="rId16"/>
    <p:sldId id="469" r:id="rId17"/>
    <p:sldId id="470" r:id="rId18"/>
    <p:sldId id="471" r:id="rId19"/>
    <p:sldId id="472" r:id="rId20"/>
    <p:sldId id="473" r:id="rId21"/>
    <p:sldId id="474" r:id="rId22"/>
    <p:sldId id="475" r:id="rId23"/>
    <p:sldId id="476" r:id="rId24"/>
    <p:sldId id="477" r:id="rId25"/>
    <p:sldId id="478" r:id="rId26"/>
    <p:sldId id="479" r:id="rId27"/>
    <p:sldId id="480" r:id="rId28"/>
    <p:sldId id="481" r:id="rId29"/>
    <p:sldId id="482" r:id="rId30"/>
    <p:sldId id="483" r:id="rId31"/>
    <p:sldId id="484" r:id="rId32"/>
    <p:sldId id="485" r:id="rId33"/>
    <p:sldId id="458"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98B4CC-0796-E8AE-2D28-229F3802B950}" v="4" dt="2022-11-03T15:10:17.9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539" autoAdjust="0"/>
  </p:normalViewPr>
  <p:slideViewPr>
    <p:cSldViewPr>
      <p:cViewPr varScale="1">
        <p:scale>
          <a:sx n="69" d="100"/>
          <a:sy n="69" d="100"/>
        </p:scale>
        <p:origin x="-117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76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tington, James Mr (RAFAC-HQ)" userId="S::jim.partington100@rafac.mod.gov.uk::525172c3-21cc-4d18-b342-19debc057c08" providerId="AD" clId="Web-{2798B4CC-0796-E8AE-2D28-229F3802B950}"/>
    <pc:docChg chg="modSld">
      <pc:chgData name="Partington, James Mr (RAFAC-HQ)" userId="S::jim.partington100@rafac.mod.gov.uk::525172c3-21cc-4d18-b342-19debc057c08" providerId="AD" clId="Web-{2798B4CC-0796-E8AE-2D28-229F3802B950}" dt="2022-11-03T15:10:17.260" v="2" actId="20577"/>
      <pc:docMkLst>
        <pc:docMk/>
      </pc:docMkLst>
      <pc:sldChg chg="modSp">
        <pc:chgData name="Partington, James Mr (RAFAC-HQ)" userId="S::jim.partington100@rafac.mod.gov.uk::525172c3-21cc-4d18-b342-19debc057c08" providerId="AD" clId="Web-{2798B4CC-0796-E8AE-2D28-229F3802B950}" dt="2022-11-03T15:10:17.260" v="2" actId="20577"/>
        <pc:sldMkLst>
          <pc:docMk/>
          <pc:sldMk cId="0" sldId="469"/>
        </pc:sldMkLst>
        <pc:spChg chg="mod">
          <ac:chgData name="Partington, James Mr (RAFAC-HQ)" userId="S::jim.partington100@rafac.mod.gov.uk::525172c3-21cc-4d18-b342-19debc057c08" providerId="AD" clId="Web-{2798B4CC-0796-E8AE-2D28-229F3802B950}" dt="2022-11-03T15:10:17.260" v="2" actId="20577"/>
          <ac:spMkLst>
            <pc:docMk/>
            <pc:sldMk cId="0" sldId="469"/>
            <ac:spMk id="80901"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6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cs typeface="Arial" pitchFamily="34" charset="0"/>
              </a:defRPr>
            </a:lvl1pPr>
          </a:lstStyle>
          <a:p>
            <a:pPr>
              <a:defRPr/>
            </a:pPr>
            <a:r>
              <a:rPr lang="en-GB"/>
              <a:t>Uncontrolled copy not subject to amendment</a:t>
            </a:r>
          </a:p>
        </p:txBody>
      </p:sp>
      <p:sp>
        <p:nvSpPr>
          <p:cNvPr id="1996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cs typeface="Arial" pitchFamily="34" charset="0"/>
              </a:defRPr>
            </a:lvl1pPr>
          </a:lstStyle>
          <a:p>
            <a:pPr>
              <a:defRPr/>
            </a:pPr>
            <a:fld id="{1E61518B-08EF-466B-85A7-48CD45CB281F}" type="datetimeFigureOut">
              <a:rPr lang="en-US"/>
              <a:pPr>
                <a:defRPr/>
              </a:pPr>
              <a:t>11/3/2022</a:t>
            </a:fld>
            <a:endParaRPr lang="en-GB" dirty="0"/>
          </a:p>
        </p:txBody>
      </p:sp>
      <p:sp>
        <p:nvSpPr>
          <p:cNvPr id="1996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cs typeface="Arial" pitchFamily="34" charset="0"/>
              </a:defRPr>
            </a:lvl1pPr>
          </a:lstStyle>
          <a:p>
            <a:pPr>
              <a:defRPr/>
            </a:pPr>
            <a:r>
              <a:rPr lang="en-GB"/>
              <a:t>Revision 1.00</a:t>
            </a:r>
          </a:p>
        </p:txBody>
      </p:sp>
      <p:sp>
        <p:nvSpPr>
          <p:cNvPr id="1996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cs typeface="Arial" pitchFamily="34" charset="0"/>
              </a:defRPr>
            </a:lvl1pPr>
          </a:lstStyle>
          <a:p>
            <a:pPr>
              <a:defRPr/>
            </a:pPr>
            <a:fld id="{2C4D22B7-B52A-4FB0-AD7F-C7B539CBABC3}" type="slidenum">
              <a:rPr lang="en-GB"/>
              <a:pPr>
                <a:defRPr/>
              </a:pPr>
              <a:t>‹#›</a:t>
            </a:fld>
            <a:endParaRPr lang="en-GB"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cs typeface="Arial" pitchFamily="34" charset="0"/>
              </a:defRPr>
            </a:lvl1pPr>
          </a:lstStyle>
          <a:p>
            <a:pPr>
              <a:defRPr/>
            </a:pPr>
            <a:r>
              <a:rPr lang="en-GB"/>
              <a:t>Uncontrolled copy not subject to amendment</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43312B8-0044-4272-9AE7-887874AB38E8}" type="datetimeFigureOut">
              <a:rPr lang="en-US"/>
              <a:pPr>
                <a:defRPr/>
              </a:pPr>
              <a:t>11/3/2022</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cs typeface="Arial" pitchFamily="34" charset="0"/>
              </a:defRPr>
            </a:lvl1pPr>
          </a:lstStyle>
          <a:p>
            <a:pPr>
              <a:defRPr/>
            </a:pPr>
            <a:r>
              <a:rPr lang="en-GB"/>
              <a:t>Revision 1.00</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E3FE8FA-9DE3-486A-BA00-AF2658266F52}" type="slidenum">
              <a:rPr lang="en-GB"/>
              <a:pPr>
                <a:defRPr/>
              </a:pPr>
              <a:t>‹#›</a:t>
            </a:fld>
            <a:endParaRPr lang="en-GB" dirty="0"/>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FB435827-CB2F-4641-81FE-C9CF768BC076}" type="slidenum">
              <a:rPr lang="en-US"/>
              <a:pPr>
                <a:defRPr/>
              </a:pPr>
              <a:t>2</a:t>
            </a:fld>
            <a:endParaRPr lang="en-US"/>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pPr>
              <a:defRPr/>
            </a:pPr>
            <a:fld id="{11DC06E9-BE21-4B03-A0A7-B1E332CDDED3}" type="slidenum">
              <a:rPr lang="en-US"/>
              <a:pPr>
                <a:defRPr/>
              </a:pPr>
              <a:t>11</a:t>
            </a:fld>
            <a:endParaRPr lang="en-US"/>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134E9FAE-E411-48E9-9520-C8B6CF083F96}" type="slidenum">
              <a:rPr lang="en-US"/>
              <a:pPr>
                <a:defRPr/>
              </a:pPr>
              <a:t>12</a:t>
            </a:fld>
            <a:endParaRPr lang="en-US"/>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pPr>
              <a:defRPr/>
            </a:pPr>
            <a:fld id="{1F7C667D-56EA-4B71-9ACC-C6F84544916B}" type="slidenum">
              <a:rPr lang="en-US"/>
              <a:pPr>
                <a:defRPr/>
              </a:pPr>
              <a:t>13</a:t>
            </a:fld>
            <a:endParaRPr lang="en-US"/>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2E67332B-FF50-4038-8996-809A6804011E}" type="slidenum">
              <a:rPr lang="en-US"/>
              <a:pPr>
                <a:defRPr/>
              </a:pPr>
              <a:t>14</a:t>
            </a:fld>
            <a:endParaRPr lang="en-US"/>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3D08FE95-F5A7-4872-AC00-DDD102D52708}" type="slidenum">
              <a:rPr lang="en-US"/>
              <a:pPr>
                <a:defRPr/>
              </a:pPr>
              <a:t>15</a:t>
            </a:fld>
            <a:endParaRPr lang="en-US"/>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p>
            <a:pPr>
              <a:defRPr/>
            </a:pPr>
            <a:fld id="{E80A923E-9582-46CA-AC2F-57E5A6EF50E8}" type="slidenum">
              <a:rPr lang="en-US"/>
              <a:pPr>
                <a:defRPr/>
              </a:pPr>
              <a:t>16</a:t>
            </a:fld>
            <a:endParaRPr lang="en-US"/>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969AFC5C-1555-4495-92D5-AFF6D1CBD238}" type="slidenum">
              <a:rPr lang="en-US"/>
              <a:pPr>
                <a:defRPr/>
              </a:pPr>
              <a:t>17</a:t>
            </a:fld>
            <a:endParaRPr lang="en-US"/>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019AC4A1-B847-4CE6-AAB8-7C1F127081D1}" type="slidenum">
              <a:rPr lang="en-US"/>
              <a:pPr>
                <a:defRPr/>
              </a:pPr>
              <a:t>18</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7E66D94F-0945-4120-A7DB-C0E3ED3B380F}" type="slidenum">
              <a:rPr lang="en-US"/>
              <a:pPr>
                <a:defRPr/>
              </a:pPr>
              <a:t>19</a:t>
            </a:fld>
            <a:endParaRPr lang="en-US"/>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3806D7FF-1580-423B-AD67-0EBBE7FA3A11}" type="slidenum">
              <a:rPr lang="en-US"/>
              <a:pPr>
                <a:defRPr/>
              </a:pPr>
              <a:t>20</a:t>
            </a:fld>
            <a:endParaRPr lang="en-US"/>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pPr>
              <a:defRPr/>
            </a:pPr>
            <a:fld id="{C9605C23-3219-4EA0-891A-8759D7775EB2}" type="slidenum">
              <a:rPr lang="en-US"/>
              <a:pPr>
                <a:defRPr/>
              </a:pPr>
              <a:t>3</a:t>
            </a:fld>
            <a:endParaRPr lang="en-US"/>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E12FF1D8-B93B-43D6-A5DD-95328F5BABE5}" type="slidenum">
              <a:rPr lang="en-US"/>
              <a:pPr>
                <a:defRPr/>
              </a:pPr>
              <a:t>21</a:t>
            </a:fld>
            <a:endParaRPr lang="en-US"/>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21CE2635-BBC7-48EE-8ABC-C11A37C84941}" type="slidenum">
              <a:rPr lang="en-US"/>
              <a:pPr>
                <a:defRPr/>
              </a:pPr>
              <a:t>22</a:t>
            </a:fld>
            <a:endParaRPr lang="en-US"/>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p>
            <a:pPr>
              <a:defRPr/>
            </a:pPr>
            <a:fld id="{F7D1AD4A-0818-4717-8FDD-582DBF9F7105}" type="slidenum">
              <a:rPr lang="en-US"/>
              <a:pPr>
                <a:defRPr/>
              </a:pPr>
              <a:t>23</a:t>
            </a:fld>
            <a:endParaRPr lang="en-US"/>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2BE75F48-A402-45CC-9F29-65D0FD265EA0}" type="slidenum">
              <a:rPr lang="en-US"/>
              <a:pPr>
                <a:defRPr/>
              </a:pPr>
              <a:t>24</a:t>
            </a:fld>
            <a:endParaRPr lang="en-US"/>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FD11CB65-E9E1-429A-9AC8-99E001BEFD59}" type="slidenum">
              <a:rPr lang="en-US"/>
              <a:pPr>
                <a:defRPr/>
              </a:pPr>
              <a:t>25</a:t>
            </a:fld>
            <a:endParaRPr lang="en-US"/>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p>
            <a:pPr>
              <a:defRPr/>
            </a:pPr>
            <a:fld id="{C71BD3E0-00C0-4D1C-B2C1-5209FC9393CC}" type="slidenum">
              <a:rPr lang="en-US"/>
              <a:pPr>
                <a:defRPr/>
              </a:pPr>
              <a:t>26</a:t>
            </a:fld>
            <a:endParaRPr lang="en-US"/>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C5DDFE85-0CF2-40DA-B93A-3017A1A638DF}" type="slidenum">
              <a:rPr lang="en-US"/>
              <a:pPr>
                <a:defRPr/>
              </a:pPr>
              <a:t>27</a:t>
            </a:fld>
            <a:endParaRPr lang="en-US"/>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p>
            <a:pPr>
              <a:defRPr/>
            </a:pPr>
            <a:fld id="{4CA385B9-6859-4347-82C9-7EE37131ABC2}" type="slidenum">
              <a:rPr lang="en-US"/>
              <a:pPr>
                <a:defRPr/>
              </a:pPr>
              <a:t>28</a:t>
            </a:fld>
            <a:endParaRPr lang="en-US"/>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a:defRPr/>
            </a:pPr>
            <a:fld id="{389A5C43-7747-41D6-A47F-BD655D317322}" type="slidenum">
              <a:rPr lang="en-US"/>
              <a:pPr>
                <a:defRPr/>
              </a:pPr>
              <a:t>4</a:t>
            </a:fld>
            <a:endParaRPr lang="en-US"/>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2B8F65BB-8704-412E-8F2F-BA8C517A5CBD}" type="slidenum">
              <a:rPr lang="en-US"/>
              <a:pPr>
                <a:defRPr/>
              </a:pPr>
              <a:t>5</a:t>
            </a:fld>
            <a:endParaRPr lang="en-US"/>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p>
            <a:pPr>
              <a:defRPr/>
            </a:pPr>
            <a:fld id="{7417D2F4-E481-44E5-806C-5BC1F7E0EAB6}" type="slidenum">
              <a:rPr lang="en-US"/>
              <a:pPr>
                <a:defRPr/>
              </a:pPr>
              <a:t>6</a:t>
            </a:fld>
            <a:endParaRPr lang="en-US"/>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p>
            <a:pPr>
              <a:defRPr/>
            </a:pPr>
            <a:fld id="{FACB4C7C-A457-4287-80C6-E20F4B8D37D8}" type="slidenum">
              <a:rPr lang="en-US"/>
              <a:pPr>
                <a:defRPr/>
              </a:pPr>
              <a:t>7</a:t>
            </a:fld>
            <a:endParaRPr lang="en-US"/>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p>
            <a:pPr>
              <a:defRPr/>
            </a:pPr>
            <a:fld id="{2706C62C-5550-431F-AF52-EB76A3FBA1AC}" type="slidenum">
              <a:rPr lang="en-US"/>
              <a:pPr>
                <a:defRPr/>
              </a:pPr>
              <a:t>8</a:t>
            </a:fld>
            <a:endParaRPr lang="en-US"/>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pPr>
              <a:defRPr/>
            </a:pPr>
            <a:fld id="{1F0B4AC2-89D9-49F6-BBF2-377A29532F31}" type="slidenum">
              <a:rPr lang="en-US"/>
              <a:pPr>
                <a:defRPr/>
              </a:pPr>
              <a:t>9</a:t>
            </a:fld>
            <a:endParaRPr lang="en-US"/>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p:txBody>
          <a:bodyPr/>
          <a:lstStyle/>
          <a:p>
            <a:pPr>
              <a:defRPr/>
            </a:pPr>
            <a:fld id="{498E5AFD-249F-4D1F-97C2-1BCD25A04749}" type="slidenum">
              <a:rPr lang="en-US"/>
              <a:pPr>
                <a:defRPr/>
              </a:pPr>
              <a:t>10</a:t>
            </a:fld>
            <a:endParaRPr lang="en-US"/>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80963"/>
            <a:ext cx="2058988" cy="60372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80963"/>
            <a:ext cx="6029325" cy="60372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3" y="15922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5922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9CAFD7"/>
            </a:gs>
            <a:gs pos="100000">
              <a:srgbClr val="485163"/>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8096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Univers 55 / Arial</a:t>
            </a:r>
          </a:p>
        </p:txBody>
      </p:sp>
      <p:sp>
        <p:nvSpPr>
          <p:cNvPr id="1027" name="Rectangle 3"/>
          <p:cNvSpPr>
            <a:spLocks noGrp="1" noChangeArrowheads="1"/>
          </p:cNvSpPr>
          <p:nvPr>
            <p:ph type="body" idx="1"/>
          </p:nvPr>
        </p:nvSpPr>
        <p:spPr bwMode="auto">
          <a:xfrm>
            <a:off x="468313" y="1592263"/>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Text – Univers 55 / Arial</a:t>
            </a:r>
          </a:p>
          <a:p>
            <a:pPr lvl="1"/>
            <a:r>
              <a:rPr lang="en-GB"/>
              <a:t>  </a:t>
            </a:r>
          </a:p>
          <a:p>
            <a:pPr lvl="0"/>
            <a:endParaRPr lang="en-GB"/>
          </a:p>
        </p:txBody>
      </p:sp>
      <p:sp>
        <p:nvSpPr>
          <p:cNvPr id="6148"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a:defRPr/>
            </a:pPr>
            <a:endParaRPr lang="en-GB"/>
          </a:p>
        </p:txBody>
      </p:sp>
      <p:pic>
        <p:nvPicPr>
          <p:cNvPr id="1029" name="Picture 7" descr="RAF Logo - White"/>
          <p:cNvPicPr>
            <a:picLocks noChangeAspect="1" noChangeArrowheads="1"/>
          </p:cNvPicPr>
          <p:nvPr/>
        </p:nvPicPr>
        <p:blipFill>
          <a:blip r:embed="rId13" cstate="print"/>
          <a:srcRect/>
          <a:stretch>
            <a:fillRect/>
          </a:stretch>
        </p:blipFill>
        <p:spPr bwMode="auto">
          <a:xfrm>
            <a:off x="358775" y="5988050"/>
            <a:ext cx="1441450" cy="649288"/>
          </a:xfrm>
          <a:prstGeom prst="rect">
            <a:avLst/>
          </a:prstGeom>
          <a:noFill/>
          <a:ln w="9525">
            <a:noFill/>
            <a:miter lim="800000"/>
            <a:headEnd/>
            <a:tailEnd/>
          </a:ln>
        </p:spPr>
      </p:pic>
      <p:pic>
        <p:nvPicPr>
          <p:cNvPr id="1030" name="Picture 8"/>
          <p:cNvPicPr>
            <a:picLocks noChangeArrowheads="1"/>
          </p:cNvPicPr>
          <p:nvPr/>
        </p:nvPicPr>
        <p:blipFill>
          <a:blip r:embed="rId14" cstate="print"/>
          <a:srcRect/>
          <a:stretch>
            <a:fillRect/>
          </a:stretch>
        </p:blipFill>
        <p:spPr bwMode="auto">
          <a:xfrm>
            <a:off x="6480175" y="5924550"/>
            <a:ext cx="2424113" cy="822325"/>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Lst>
  <p:hf sldNum="0" hdr="0" ftr="0" dt="0"/>
  <p:txStyles>
    <p:titleStyle>
      <a:lvl1pPr algn="ctr" rtl="0" eaLnBrk="0" fontAlgn="base" hangingPunct="0">
        <a:spcBef>
          <a:spcPct val="0"/>
        </a:spcBef>
        <a:spcAft>
          <a:spcPct val="0"/>
        </a:spcAft>
        <a:defRPr sz="3200">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200">
          <a:solidFill>
            <a:schemeClr val="tx2"/>
          </a:solidFill>
          <a:latin typeface="Arial" charset="0"/>
          <a:cs typeface="Arial" charset="0"/>
        </a:defRPr>
      </a:lvl2pPr>
      <a:lvl3pPr algn="ctr" rtl="0" eaLnBrk="0" fontAlgn="base" hangingPunct="0">
        <a:spcBef>
          <a:spcPct val="0"/>
        </a:spcBef>
        <a:spcAft>
          <a:spcPct val="0"/>
        </a:spcAft>
        <a:defRPr sz="3200">
          <a:solidFill>
            <a:schemeClr val="tx2"/>
          </a:solidFill>
          <a:latin typeface="Arial" charset="0"/>
          <a:cs typeface="Arial" charset="0"/>
        </a:defRPr>
      </a:lvl3pPr>
      <a:lvl4pPr algn="ctr" rtl="0" eaLnBrk="0" fontAlgn="base" hangingPunct="0">
        <a:spcBef>
          <a:spcPct val="0"/>
        </a:spcBef>
        <a:spcAft>
          <a:spcPct val="0"/>
        </a:spcAft>
        <a:defRPr sz="3200">
          <a:solidFill>
            <a:schemeClr val="tx2"/>
          </a:solidFill>
          <a:latin typeface="Arial" charset="0"/>
          <a:cs typeface="Arial" charset="0"/>
        </a:defRPr>
      </a:lvl4pPr>
      <a:lvl5pPr algn="ctr" rtl="0" eaLnBrk="0" fontAlgn="base" hangingPunct="0">
        <a:spcBef>
          <a:spcPct val="0"/>
        </a:spcBef>
        <a:spcAft>
          <a:spcPct val="0"/>
        </a:spcAft>
        <a:defRPr sz="3200">
          <a:solidFill>
            <a:schemeClr val="tx2"/>
          </a:solidFill>
          <a:latin typeface="Arial" charset="0"/>
          <a:cs typeface="Arial" charset="0"/>
        </a:defRPr>
      </a:lvl5pPr>
      <a:lvl6pPr marL="457200" algn="ctr" rtl="0" eaLnBrk="1" fontAlgn="base" hangingPunct="1">
        <a:spcBef>
          <a:spcPct val="0"/>
        </a:spcBef>
        <a:spcAft>
          <a:spcPct val="0"/>
        </a:spcAft>
        <a:defRPr sz="3200">
          <a:solidFill>
            <a:schemeClr val="tx2"/>
          </a:solidFill>
          <a:latin typeface="Univers 55" pitchFamily="34" charset="0"/>
          <a:cs typeface="Arial" charset="0"/>
        </a:defRPr>
      </a:lvl6pPr>
      <a:lvl7pPr marL="914400" algn="ctr" rtl="0" eaLnBrk="1" fontAlgn="base" hangingPunct="1">
        <a:spcBef>
          <a:spcPct val="0"/>
        </a:spcBef>
        <a:spcAft>
          <a:spcPct val="0"/>
        </a:spcAft>
        <a:defRPr sz="3200">
          <a:solidFill>
            <a:schemeClr val="tx2"/>
          </a:solidFill>
          <a:latin typeface="Univers 55" pitchFamily="34" charset="0"/>
          <a:cs typeface="Arial" charset="0"/>
        </a:defRPr>
      </a:lvl7pPr>
      <a:lvl8pPr marL="1371600" algn="ctr" rtl="0" eaLnBrk="1" fontAlgn="base" hangingPunct="1">
        <a:spcBef>
          <a:spcPct val="0"/>
        </a:spcBef>
        <a:spcAft>
          <a:spcPct val="0"/>
        </a:spcAft>
        <a:defRPr sz="3200">
          <a:solidFill>
            <a:schemeClr val="tx2"/>
          </a:solidFill>
          <a:latin typeface="Univers 55" pitchFamily="34" charset="0"/>
          <a:cs typeface="Arial" charset="0"/>
        </a:defRPr>
      </a:lvl8pPr>
      <a:lvl9pPr marL="1828800" algn="ctr" rtl="0" eaLnBrk="1" fontAlgn="base" hangingPunct="1">
        <a:spcBef>
          <a:spcPct val="0"/>
        </a:spcBef>
        <a:spcAft>
          <a:spcPct val="0"/>
        </a:spcAft>
        <a:defRPr sz="3200">
          <a:solidFill>
            <a:schemeClr val="tx2"/>
          </a:solidFill>
          <a:latin typeface="Univers 55" pitchFamily="34" charset="0"/>
          <a:cs typeface="Arial" charset="0"/>
        </a:defRPr>
      </a:lvl9pPr>
    </p:titleStyle>
    <p:bodyStyle>
      <a:lvl1pPr marL="342900" indent="-342900" algn="l" rtl="0" eaLnBrk="0" fontAlgn="base" hangingPunct="0">
        <a:spcBef>
          <a:spcPct val="20000"/>
        </a:spcBef>
        <a:spcAft>
          <a:spcPct val="0"/>
        </a:spcAft>
        <a:defRPr sz="24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4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Arial"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file:///G:/Cadets%20New%20ACPS/Airframes/ACP33%20Volume%204%20-%20Airframes/Powerpoint%20Slides/airframe-lesson-intro-revised.ppt"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457200" y="80963"/>
            <a:ext cx="8229600" cy="684212"/>
          </a:xfrm>
        </p:spPr>
        <p:txBody>
          <a:bodyPr/>
          <a:lstStyle/>
          <a:p>
            <a:r>
              <a:rPr lang="en-GB" sz="1400">
                <a:latin typeface="Arial" charset="0"/>
                <a:cs typeface="Arial" charset="0"/>
              </a:rPr>
              <a:t>Uncontrolled copy not subject to amendment</a:t>
            </a:r>
          </a:p>
        </p:txBody>
      </p:sp>
      <p:sp>
        <p:nvSpPr>
          <p:cNvPr id="2051" name="Content Placeholder 4"/>
          <p:cNvSpPr>
            <a:spLocks noGrp="1"/>
          </p:cNvSpPr>
          <p:nvPr>
            <p:ph idx="1"/>
          </p:nvPr>
        </p:nvSpPr>
        <p:spPr>
          <a:xfrm>
            <a:off x="468313" y="1052513"/>
            <a:ext cx="8229600" cy="3024187"/>
          </a:xfrm>
        </p:spPr>
        <p:txBody>
          <a:bodyPr/>
          <a:lstStyle/>
          <a:p>
            <a:pPr algn="ctr"/>
            <a:endParaRPr lang="en-GB" sz="4800">
              <a:latin typeface="Arial" charset="0"/>
              <a:cs typeface="Arial" charset="0"/>
            </a:endParaRPr>
          </a:p>
          <a:p>
            <a:pPr algn="ctr"/>
            <a:endParaRPr lang="en-GB" sz="1200">
              <a:latin typeface="Arial" charset="0"/>
              <a:cs typeface="Arial" charset="0"/>
            </a:endParaRPr>
          </a:p>
          <a:p>
            <a:pPr algn="ctr"/>
            <a:endParaRPr lang="en-GB" sz="1200">
              <a:latin typeface="Arial" charset="0"/>
              <a:cs typeface="Arial" charset="0"/>
            </a:endParaRPr>
          </a:p>
          <a:p>
            <a:pPr algn="ctr"/>
            <a:r>
              <a:rPr lang="en-GB" sz="4800">
                <a:latin typeface="Arial" charset="0"/>
                <a:cs typeface="Arial" charset="0"/>
              </a:rPr>
              <a:t>Airframes</a:t>
            </a:r>
          </a:p>
        </p:txBody>
      </p:sp>
      <p:sp>
        <p:nvSpPr>
          <p:cNvPr id="2052" name="TextBox 3"/>
          <p:cNvSpPr txBox="1">
            <a:spLocks noChangeArrowheads="1"/>
          </p:cNvSpPr>
          <p:nvPr/>
        </p:nvSpPr>
        <p:spPr bwMode="auto">
          <a:xfrm>
            <a:off x="468313" y="4868863"/>
            <a:ext cx="8207375" cy="307975"/>
          </a:xfrm>
          <a:prstGeom prst="rect">
            <a:avLst/>
          </a:prstGeom>
          <a:noFill/>
          <a:ln w="9525">
            <a:noFill/>
            <a:miter lim="800000"/>
            <a:headEnd/>
            <a:tailEnd/>
          </a:ln>
        </p:spPr>
        <p:txBody>
          <a:bodyPr>
            <a:spAutoFit/>
          </a:bodyPr>
          <a:lstStyle/>
          <a:p>
            <a:pPr algn="ctr"/>
            <a:r>
              <a:rPr lang="en-GB" sz="1400"/>
              <a:t>Revision 1.00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a:latin typeface="Arial" charset="0"/>
                <a:cs typeface="Arial" charset="0"/>
              </a:rPr>
              <a:t>Fuselage Sections</a:t>
            </a:r>
            <a:endParaRPr lang="en-US">
              <a:latin typeface="Arial" charset="0"/>
              <a:cs typeface="Arial" charset="0"/>
            </a:endParaRPr>
          </a:p>
        </p:txBody>
      </p:sp>
      <p:sp>
        <p:nvSpPr>
          <p:cNvPr id="60419" name="Rectangle 3"/>
          <p:cNvSpPr>
            <a:spLocks noGrp="1" noChangeArrowheads="1"/>
          </p:cNvSpPr>
          <p:nvPr>
            <p:ph type="body" idx="1"/>
          </p:nvPr>
        </p:nvSpPr>
        <p:spPr>
          <a:xfrm>
            <a:off x="533400" y="1268413"/>
            <a:ext cx="8077200" cy="4648200"/>
          </a:xfrm>
        </p:spPr>
        <p:txBody>
          <a:bodyPr/>
          <a:lstStyle/>
          <a:p>
            <a:pPr marL="0" indent="0" algn="just"/>
            <a:r>
              <a:rPr lang="en-GB">
                <a:latin typeface="Arial" charset="0"/>
                <a:cs typeface="Arial" charset="0"/>
              </a:rPr>
              <a:t>There are three distinct parts of the fuselage:</a:t>
            </a:r>
          </a:p>
          <a:p>
            <a:pPr lvl="1" algn="just"/>
            <a:endParaRPr lang="en-GB" sz="1000">
              <a:latin typeface="Arial" charset="0"/>
              <a:cs typeface="Arial" charset="0"/>
            </a:endParaRPr>
          </a:p>
          <a:p>
            <a:pPr lvl="1" algn="just"/>
            <a:r>
              <a:rPr lang="en-GB">
                <a:latin typeface="Arial" charset="0"/>
                <a:cs typeface="Arial" charset="0"/>
              </a:rPr>
              <a:t>The </a:t>
            </a:r>
            <a:r>
              <a:rPr lang="en-GB" b="1">
                <a:solidFill>
                  <a:srgbClr val="FFFF00"/>
                </a:solidFill>
                <a:latin typeface="Arial" charset="0"/>
                <a:cs typeface="Arial" charset="0"/>
              </a:rPr>
              <a:t>nose</a:t>
            </a:r>
            <a:r>
              <a:rPr lang="en-GB">
                <a:latin typeface="Arial" charset="0"/>
                <a:cs typeface="Arial" charset="0"/>
              </a:rPr>
              <a:t> section </a:t>
            </a:r>
          </a:p>
          <a:p>
            <a:pPr lvl="1" algn="just"/>
            <a:r>
              <a:rPr lang="en-GB">
                <a:latin typeface="Arial" charset="0"/>
                <a:cs typeface="Arial" charset="0"/>
              </a:rPr>
              <a:t>The </a:t>
            </a:r>
            <a:r>
              <a:rPr lang="en-GB" b="1">
                <a:solidFill>
                  <a:srgbClr val="FFFF00"/>
                </a:solidFill>
                <a:latin typeface="Arial" charset="0"/>
                <a:cs typeface="Arial" charset="0"/>
              </a:rPr>
              <a:t>centre</a:t>
            </a:r>
            <a:r>
              <a:rPr lang="en-GB">
                <a:latin typeface="Arial" charset="0"/>
                <a:cs typeface="Arial" charset="0"/>
              </a:rPr>
              <a:t> section</a:t>
            </a:r>
          </a:p>
          <a:p>
            <a:pPr lvl="1" algn="just"/>
            <a:r>
              <a:rPr lang="en-GB">
                <a:latin typeface="Arial" charset="0"/>
                <a:cs typeface="Arial" charset="0"/>
              </a:rPr>
              <a:t>The </a:t>
            </a:r>
            <a:r>
              <a:rPr lang="en-GB" b="1">
                <a:solidFill>
                  <a:srgbClr val="FFFF00"/>
                </a:solidFill>
                <a:latin typeface="Arial" charset="0"/>
                <a:cs typeface="Arial" charset="0"/>
              </a:rPr>
              <a:t>aft</a:t>
            </a:r>
            <a:r>
              <a:rPr lang="en-GB">
                <a:latin typeface="Arial" charset="0"/>
                <a:cs typeface="Arial" charset="0"/>
              </a:rPr>
              <a:t> or </a:t>
            </a:r>
            <a:r>
              <a:rPr lang="en-GB" b="1">
                <a:solidFill>
                  <a:srgbClr val="FFFF00"/>
                </a:solidFill>
                <a:latin typeface="Arial" charset="0"/>
                <a:cs typeface="Arial" charset="0"/>
              </a:rPr>
              <a:t>rear</a:t>
            </a:r>
            <a:r>
              <a:rPr lang="en-GB">
                <a:latin typeface="Arial" charset="0"/>
                <a:cs typeface="Arial" charset="0"/>
              </a:rPr>
              <a:t> section</a:t>
            </a:r>
          </a:p>
          <a:p>
            <a:pPr marL="0" indent="0" algn="just"/>
            <a:endParaRPr lang="en-GB" sz="1000">
              <a:latin typeface="Arial" charset="0"/>
              <a:cs typeface="Arial" charset="0"/>
            </a:endParaRPr>
          </a:p>
          <a:p>
            <a:pPr marL="0" indent="0" algn="just"/>
            <a:r>
              <a:rPr lang="en-GB">
                <a:latin typeface="Arial" charset="0"/>
                <a:cs typeface="Arial" charset="0"/>
              </a:rPr>
              <a:t>The three sections will carry different loads in accordance with the task the aircraft is required to do, but in all types the centre section needs to be large and strong. Why?</a:t>
            </a:r>
          </a:p>
          <a:p>
            <a:pPr marL="0" indent="0" algn="just"/>
            <a:endParaRPr lang="en-GB" sz="1000">
              <a:latin typeface="Arial" charset="0"/>
              <a:cs typeface="Arial" charset="0"/>
            </a:endParaRPr>
          </a:p>
          <a:p>
            <a:pPr marL="0" indent="0" algn="just"/>
            <a:r>
              <a:rPr lang="en-GB">
                <a:latin typeface="Arial" charset="0"/>
                <a:cs typeface="Arial" charset="0"/>
              </a:rPr>
              <a:t>In flight, the whole aircraft will be supported by lift from the wings, transmitted through the centre of the fuselage to carry the other parts of the airframe.</a:t>
            </a:r>
          </a:p>
          <a:p>
            <a:pPr marL="0" indent="0" algn="just"/>
            <a:endParaRPr lang="en-GB">
              <a:latin typeface="Arial" charset="0"/>
              <a:cs typeface="Arial" charset="0"/>
            </a:endParaRPr>
          </a:p>
          <a:p>
            <a:pPr marL="0" indent="0" algn="just"/>
            <a:endParaRPr lang="en-US">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4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4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41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4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a:latin typeface="Arial" charset="0"/>
                <a:cs typeface="Arial" charset="0"/>
              </a:rPr>
              <a:t>Fuselage Shapes</a:t>
            </a:r>
            <a:endParaRPr lang="en-US">
              <a:latin typeface="Arial" charset="0"/>
              <a:cs typeface="Arial" charset="0"/>
            </a:endParaRPr>
          </a:p>
        </p:txBody>
      </p:sp>
      <p:sp>
        <p:nvSpPr>
          <p:cNvPr id="61443" name="Rectangle 3"/>
          <p:cNvSpPr>
            <a:spLocks noGrp="1" noChangeArrowheads="1"/>
          </p:cNvSpPr>
          <p:nvPr>
            <p:ph type="body" idx="1"/>
          </p:nvPr>
        </p:nvSpPr>
        <p:spPr>
          <a:xfrm>
            <a:off x="533400" y="1412875"/>
            <a:ext cx="8077200" cy="5040313"/>
          </a:xfrm>
        </p:spPr>
        <p:txBody>
          <a:bodyPr/>
          <a:lstStyle/>
          <a:p>
            <a:pPr marL="0" indent="0" algn="just"/>
            <a:r>
              <a:rPr lang="en-GB">
                <a:latin typeface="Arial" charset="0"/>
                <a:cs typeface="Arial" charset="0"/>
              </a:rPr>
              <a:t>Combat aircraft fuselages come in many complex shapes and sizes, this is due to the special tasks that they may have to accomplish.</a:t>
            </a:r>
          </a:p>
          <a:p>
            <a:pPr marL="0" indent="0" algn="just"/>
            <a:endParaRPr lang="en-GB">
              <a:latin typeface="Arial" charset="0"/>
              <a:cs typeface="Arial" charset="0"/>
            </a:endParaRPr>
          </a:p>
          <a:p>
            <a:pPr marL="0" indent="0" algn="just"/>
            <a:r>
              <a:rPr lang="en-GB">
                <a:latin typeface="Arial" charset="0"/>
                <a:cs typeface="Arial" charset="0"/>
              </a:rPr>
              <a:t>However, in transport aircraft, the majority of the fuselage is tubular.</a:t>
            </a:r>
          </a:p>
          <a:p>
            <a:pPr marL="0" indent="0" algn="just"/>
            <a:endParaRPr lang="en-GB">
              <a:latin typeface="Arial" charset="0"/>
              <a:cs typeface="Arial" charset="0"/>
            </a:endParaRPr>
          </a:p>
          <a:p>
            <a:pPr marL="0" indent="0" algn="ctr"/>
            <a:r>
              <a:rPr lang="en-GB" i="1">
                <a:solidFill>
                  <a:srgbClr val="FFFF00"/>
                </a:solidFill>
                <a:latin typeface="Arial" charset="0"/>
                <a:cs typeface="Arial" charset="0"/>
              </a:rPr>
              <a:t>Why?</a:t>
            </a:r>
          </a:p>
          <a:p>
            <a:pPr marL="0" indent="0" algn="just"/>
            <a:endParaRPr lang="en-GB" sz="100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1443">
                                            <p:txEl>
                                              <p:pRg st="4" end="4"/>
                                            </p:txEl>
                                          </p:spTgt>
                                        </p:tgtEl>
                                        <p:attrNameLst>
                                          <p:attrName>style.visibility</p:attrName>
                                        </p:attrNameLst>
                                      </p:cBhvr>
                                      <p:to>
                                        <p:strVal val="visible"/>
                                      </p:to>
                                    </p:set>
                                    <p:animEffect transition="in" filter="dissolve">
                                      <p:cBhvr>
                                        <p:cTn id="15" dur="500"/>
                                        <p:tgtEl>
                                          <p:spTgt spid="614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noFill/>
        </p:spPr>
        <p:txBody>
          <a:bodyPr/>
          <a:lstStyle/>
          <a:p>
            <a:r>
              <a:rPr lang="en-GB">
                <a:latin typeface="Arial" charset="0"/>
                <a:cs typeface="Arial" charset="0"/>
              </a:rPr>
              <a:t>Fuselage Shapes</a:t>
            </a:r>
            <a:endParaRPr lang="en-US">
              <a:latin typeface="Arial" charset="0"/>
              <a:cs typeface="Arial" charset="0"/>
            </a:endParaRPr>
          </a:p>
        </p:txBody>
      </p:sp>
      <p:sp>
        <p:nvSpPr>
          <p:cNvPr id="80901" name="Rectangle 5"/>
          <p:cNvSpPr>
            <a:spLocks noGrp="1" noChangeArrowheads="1"/>
          </p:cNvSpPr>
          <p:nvPr>
            <p:ph type="body" idx="1"/>
          </p:nvPr>
        </p:nvSpPr>
        <p:spPr>
          <a:xfrm>
            <a:off x="533400" y="1412875"/>
            <a:ext cx="8077200" cy="5040313"/>
          </a:xfrm>
          <a:noFill/>
        </p:spPr>
        <p:txBody>
          <a:bodyPr/>
          <a:lstStyle/>
          <a:p>
            <a:pPr marL="0" indent="0" algn="just"/>
            <a:r>
              <a:rPr lang="en-GB" dirty="0">
                <a:latin typeface="Arial"/>
                <a:cs typeface="Arial"/>
              </a:rPr>
              <a:t>The reason is that this is a convenient shape for carrying cargo or passengers and makes it possible to stretch the aircraft.</a:t>
            </a:r>
          </a:p>
          <a:p>
            <a:pPr marL="828675" lvl="1" algn="just"/>
            <a:endParaRPr lang="en-GB">
              <a:latin typeface="Arial" charset="0"/>
              <a:cs typeface="Arial" charset="0"/>
            </a:endParaRPr>
          </a:p>
          <a:p>
            <a:pPr marL="828675" lvl="1" algn="just"/>
            <a:r>
              <a:rPr lang="en-GB" dirty="0">
                <a:latin typeface="Arial"/>
                <a:cs typeface="Arial"/>
              </a:rPr>
              <a:t>This results in mainly cylindrical fuselages, with tapered nose and tail sections. </a:t>
            </a:r>
            <a:endParaRPr lang="en-GB" dirty="0">
              <a:latin typeface="Arial" charset="0"/>
              <a:cs typeface="Arial" charset="0"/>
            </a:endParaRPr>
          </a:p>
          <a:p>
            <a:pPr marL="828675" lvl="1" algn="just"/>
            <a:endParaRPr lang="en-GB">
              <a:latin typeface="Arial" charset="0"/>
              <a:cs typeface="Arial" charset="0"/>
            </a:endParaRPr>
          </a:p>
          <a:p>
            <a:pPr marL="0" indent="0" algn="just"/>
            <a:r>
              <a:rPr lang="en-GB" dirty="0">
                <a:latin typeface="Arial"/>
                <a:cs typeface="Arial"/>
              </a:rPr>
              <a:t>Stretching is achieved by inserting extra pieces or plugs without a major re-design of the fuselage.</a:t>
            </a:r>
            <a:endParaRPr lang="en-US"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90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90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090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a:latin typeface="Arial" charset="0"/>
                <a:cs typeface="Arial" charset="0"/>
              </a:rPr>
              <a:t>Stretched Airframe Examples</a:t>
            </a:r>
            <a:endParaRPr lang="en-US">
              <a:latin typeface="Arial" charset="0"/>
              <a:cs typeface="Arial" charset="0"/>
            </a:endParaRPr>
          </a:p>
        </p:txBody>
      </p:sp>
      <p:pic>
        <p:nvPicPr>
          <p:cNvPr id="14339" name="Picture 4"/>
          <p:cNvPicPr>
            <a:picLocks noChangeAspect="1" noChangeArrowheads="1"/>
          </p:cNvPicPr>
          <p:nvPr/>
        </p:nvPicPr>
        <p:blipFill>
          <a:blip r:embed="rId3" cstate="print"/>
          <a:srcRect/>
          <a:stretch>
            <a:fillRect/>
          </a:stretch>
        </p:blipFill>
        <p:spPr bwMode="auto">
          <a:xfrm>
            <a:off x="611188" y="1336675"/>
            <a:ext cx="8037512" cy="48291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a:latin typeface="Arial" charset="0"/>
                <a:cs typeface="Arial" charset="0"/>
              </a:rPr>
              <a:t>Double Deck Fuselages</a:t>
            </a:r>
            <a:endParaRPr lang="en-US">
              <a:latin typeface="Arial" charset="0"/>
              <a:cs typeface="Arial" charset="0"/>
            </a:endParaRPr>
          </a:p>
        </p:txBody>
      </p:sp>
      <p:sp>
        <p:nvSpPr>
          <p:cNvPr id="63491" name="Rectangle 3"/>
          <p:cNvSpPr>
            <a:spLocks noGrp="1" noChangeArrowheads="1"/>
          </p:cNvSpPr>
          <p:nvPr>
            <p:ph type="body" idx="1"/>
          </p:nvPr>
        </p:nvSpPr>
        <p:spPr>
          <a:xfrm>
            <a:off x="533400" y="1412875"/>
            <a:ext cx="4038600" cy="4648200"/>
          </a:xfrm>
        </p:spPr>
        <p:txBody>
          <a:bodyPr/>
          <a:lstStyle/>
          <a:p>
            <a:pPr marL="0" indent="0" algn="just">
              <a:lnSpc>
                <a:spcPct val="90000"/>
              </a:lnSpc>
            </a:pPr>
            <a:r>
              <a:rPr lang="en-GB">
                <a:latin typeface="Arial" charset="0"/>
                <a:cs typeface="Arial" charset="0"/>
              </a:rPr>
              <a:t>There are some commercial aircraft that do not have a circular cross section.</a:t>
            </a:r>
          </a:p>
          <a:p>
            <a:pPr marL="0" indent="0" algn="just">
              <a:lnSpc>
                <a:spcPct val="90000"/>
              </a:lnSpc>
            </a:pPr>
            <a:endParaRPr lang="en-GB">
              <a:latin typeface="Arial" charset="0"/>
              <a:cs typeface="Arial" charset="0"/>
            </a:endParaRPr>
          </a:p>
          <a:p>
            <a:pPr marL="0" indent="0" algn="just">
              <a:lnSpc>
                <a:spcPct val="90000"/>
              </a:lnSpc>
            </a:pPr>
            <a:r>
              <a:rPr lang="en-GB">
                <a:latin typeface="Arial" charset="0"/>
                <a:cs typeface="Arial" charset="0"/>
              </a:rPr>
              <a:t>The Airbus A380 and Boeing 747 ‘Jumbo Jet’ have a fuselage cross-section that is oval in shape. </a:t>
            </a:r>
          </a:p>
          <a:p>
            <a:pPr marL="0" indent="0" algn="just">
              <a:lnSpc>
                <a:spcPct val="90000"/>
              </a:lnSpc>
            </a:pPr>
            <a:endParaRPr lang="en-GB">
              <a:latin typeface="Arial" charset="0"/>
              <a:cs typeface="Arial" charset="0"/>
            </a:endParaRPr>
          </a:p>
          <a:p>
            <a:pPr marL="0" indent="0" algn="just">
              <a:lnSpc>
                <a:spcPct val="90000"/>
              </a:lnSpc>
            </a:pPr>
            <a:r>
              <a:rPr lang="en-GB">
                <a:latin typeface="Arial" charset="0"/>
                <a:cs typeface="Arial" charset="0"/>
              </a:rPr>
              <a:t>This is to accommodate the double deck passenger section.</a:t>
            </a:r>
            <a:endParaRPr lang="en-US">
              <a:latin typeface="Arial" charset="0"/>
              <a:cs typeface="Arial" charset="0"/>
            </a:endParaRPr>
          </a:p>
        </p:txBody>
      </p:sp>
      <p:grpSp>
        <p:nvGrpSpPr>
          <p:cNvPr id="2" name="Group 4"/>
          <p:cNvGrpSpPr>
            <a:grpSpLocks/>
          </p:cNvGrpSpPr>
          <p:nvPr/>
        </p:nvGrpSpPr>
        <p:grpSpPr bwMode="auto">
          <a:xfrm>
            <a:off x="4716463" y="1339850"/>
            <a:ext cx="4056062" cy="5113338"/>
            <a:chOff x="53" y="45"/>
            <a:chExt cx="3235" cy="4156"/>
          </a:xfrm>
        </p:grpSpPr>
        <p:sp>
          <p:nvSpPr>
            <p:cNvPr id="15365" name="Oval 5"/>
            <p:cNvSpPr>
              <a:spLocks noChangeArrowheads="1"/>
            </p:cNvSpPr>
            <p:nvPr/>
          </p:nvSpPr>
          <p:spPr bwMode="auto">
            <a:xfrm>
              <a:off x="113" y="255"/>
              <a:ext cx="3130" cy="3765"/>
            </a:xfrm>
            <a:prstGeom prst="ellipse">
              <a:avLst/>
            </a:prstGeom>
            <a:solidFill>
              <a:schemeClr val="bg1"/>
            </a:solidFill>
            <a:ln w="9525">
              <a:solidFill>
                <a:schemeClr val="bg1"/>
              </a:solidFill>
              <a:round/>
              <a:headEnd/>
              <a:tailEnd/>
            </a:ln>
          </p:spPr>
          <p:txBody>
            <a:bodyPr wrap="none" anchor="ctr"/>
            <a:lstStyle/>
            <a:p>
              <a:endParaRPr lang="en-US"/>
            </a:p>
          </p:txBody>
        </p:sp>
        <p:pic>
          <p:nvPicPr>
            <p:cNvPr id="15366" name="Picture 6" descr="A380_cross_section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 y="45"/>
              <a:ext cx="3235" cy="4156"/>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34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GB">
                <a:latin typeface="Arial" charset="0"/>
                <a:cs typeface="Arial" charset="0"/>
              </a:rPr>
              <a:t>Methods of Construction</a:t>
            </a:r>
            <a:endParaRPr lang="en-US">
              <a:latin typeface="Arial" charset="0"/>
              <a:cs typeface="Arial" charset="0"/>
            </a:endParaRPr>
          </a:p>
        </p:txBody>
      </p:sp>
      <p:sp>
        <p:nvSpPr>
          <p:cNvPr id="66563" name="Rectangle 3"/>
          <p:cNvSpPr>
            <a:spLocks noGrp="1" noChangeArrowheads="1"/>
          </p:cNvSpPr>
          <p:nvPr>
            <p:ph type="body" idx="1"/>
          </p:nvPr>
        </p:nvSpPr>
        <p:spPr>
          <a:xfrm>
            <a:off x="533400" y="1373188"/>
            <a:ext cx="8077200" cy="5008562"/>
          </a:xfrm>
        </p:spPr>
        <p:txBody>
          <a:bodyPr/>
          <a:lstStyle/>
          <a:p>
            <a:pPr marL="0" indent="0" algn="just">
              <a:lnSpc>
                <a:spcPct val="90000"/>
              </a:lnSpc>
            </a:pPr>
            <a:r>
              <a:rPr lang="en-GB">
                <a:latin typeface="Arial" charset="0"/>
                <a:cs typeface="Arial" charset="0"/>
              </a:rPr>
              <a:t>A similar method of construction to that used in the wings can be used for fuselages and tail units (or foreplanes)</a:t>
            </a:r>
          </a:p>
          <a:p>
            <a:pPr marL="0" indent="0" algn="just">
              <a:lnSpc>
                <a:spcPct val="90000"/>
              </a:lnSpc>
            </a:pPr>
            <a:endParaRPr lang="en-GB" sz="1000">
              <a:latin typeface="Arial" charset="0"/>
              <a:cs typeface="Arial" charset="0"/>
            </a:endParaRPr>
          </a:p>
          <a:p>
            <a:pPr marL="0" indent="0" algn="just">
              <a:lnSpc>
                <a:spcPct val="90000"/>
              </a:lnSpc>
            </a:pPr>
            <a:r>
              <a:rPr lang="en-GB">
                <a:latin typeface="Arial" charset="0"/>
                <a:cs typeface="Arial" charset="0"/>
              </a:rPr>
              <a:t>In general, there are two methods of fuselage construction;</a:t>
            </a:r>
          </a:p>
          <a:p>
            <a:pPr marL="0" indent="0" algn="just">
              <a:lnSpc>
                <a:spcPct val="90000"/>
              </a:lnSpc>
            </a:pPr>
            <a:endParaRPr lang="en-GB" sz="1000">
              <a:latin typeface="Arial" charset="0"/>
              <a:cs typeface="Arial" charset="0"/>
            </a:endParaRPr>
          </a:p>
          <a:p>
            <a:pPr marL="828675" lvl="1" algn="just">
              <a:lnSpc>
                <a:spcPct val="90000"/>
              </a:lnSpc>
            </a:pPr>
            <a:r>
              <a:rPr lang="en-GB">
                <a:latin typeface="Arial" charset="0"/>
                <a:cs typeface="Arial" charset="0"/>
              </a:rPr>
              <a:t>Welded Steel Truss</a:t>
            </a:r>
          </a:p>
          <a:p>
            <a:pPr marL="828675" lvl="1" algn="just">
              <a:lnSpc>
                <a:spcPct val="90000"/>
              </a:lnSpc>
            </a:pPr>
            <a:endParaRPr lang="en-GB" sz="1000">
              <a:latin typeface="Arial" charset="0"/>
              <a:cs typeface="Arial" charset="0"/>
            </a:endParaRPr>
          </a:p>
          <a:p>
            <a:pPr marL="828675" lvl="1" algn="just">
              <a:lnSpc>
                <a:spcPct val="90000"/>
              </a:lnSpc>
            </a:pPr>
            <a:r>
              <a:rPr lang="en-GB">
                <a:latin typeface="Arial" charset="0"/>
                <a:cs typeface="Arial" charset="0"/>
              </a:rPr>
              <a:t>Monocoque Design</a:t>
            </a:r>
          </a:p>
          <a:p>
            <a:pPr marL="828675" lvl="1" algn="just">
              <a:lnSpc>
                <a:spcPct val="90000"/>
              </a:lnSpc>
            </a:pPr>
            <a:endParaRPr lang="en-GB" sz="1000">
              <a:latin typeface="Arial" charset="0"/>
              <a:cs typeface="Arial" charset="0"/>
            </a:endParaRPr>
          </a:p>
          <a:p>
            <a:pPr marL="0" indent="0" algn="just">
              <a:lnSpc>
                <a:spcPct val="90000"/>
              </a:lnSpc>
            </a:pPr>
            <a:r>
              <a:rPr lang="en-GB">
                <a:latin typeface="Arial" charset="0"/>
                <a:cs typeface="Arial" charset="0"/>
              </a:rPr>
              <a:t>The welded steel truss was used extensively in aircraft designs in the interwar years.</a:t>
            </a:r>
          </a:p>
          <a:p>
            <a:pPr marL="0" indent="0" algn="just">
              <a:lnSpc>
                <a:spcPct val="90000"/>
              </a:lnSpc>
            </a:pPr>
            <a:endParaRPr lang="en-GB" sz="1200">
              <a:latin typeface="Arial" charset="0"/>
              <a:cs typeface="Arial" charset="0"/>
            </a:endParaRPr>
          </a:p>
          <a:p>
            <a:pPr marL="0" indent="0" algn="just">
              <a:lnSpc>
                <a:spcPct val="90000"/>
              </a:lnSpc>
            </a:pPr>
            <a:r>
              <a:rPr lang="en-GB">
                <a:latin typeface="Arial" charset="0"/>
                <a:cs typeface="Arial" charset="0"/>
              </a:rPr>
              <a:t>Although superseded by monocoque designs, the welded steel truss is still used in some light aircraft and helicopters</a:t>
            </a:r>
            <a:endParaRPr lang="en-US">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56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56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56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656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a:latin typeface="Arial" charset="0"/>
                <a:cs typeface="Arial" charset="0"/>
              </a:rPr>
              <a:t>Welded Steel Truss Design</a:t>
            </a:r>
          </a:p>
        </p:txBody>
      </p:sp>
      <p:sp>
        <p:nvSpPr>
          <p:cNvPr id="70659" name="Rectangle 3"/>
          <p:cNvSpPr>
            <a:spLocks noGrp="1" noChangeArrowheads="1"/>
          </p:cNvSpPr>
          <p:nvPr>
            <p:ph type="body" idx="1"/>
          </p:nvPr>
        </p:nvSpPr>
        <p:spPr>
          <a:xfrm>
            <a:off x="533400" y="1143000"/>
            <a:ext cx="8077200" cy="4648200"/>
          </a:xfrm>
        </p:spPr>
        <p:txBody>
          <a:bodyPr/>
          <a:lstStyle/>
          <a:p>
            <a:pPr marL="0" indent="0" algn="just"/>
            <a:r>
              <a:rPr lang="en-GB">
                <a:latin typeface="Arial" charset="0"/>
                <a:cs typeface="Arial" charset="0"/>
              </a:rPr>
              <a:t>In a </a:t>
            </a:r>
            <a:r>
              <a:rPr lang="en-GB" b="1" i="1">
                <a:solidFill>
                  <a:srgbClr val="FFFF00"/>
                </a:solidFill>
                <a:latin typeface="Arial" charset="0"/>
                <a:cs typeface="Arial" charset="0"/>
              </a:rPr>
              <a:t>Welded Steel Truss</a:t>
            </a:r>
            <a:r>
              <a:rPr lang="en-GB">
                <a:latin typeface="Arial" charset="0"/>
                <a:cs typeface="Arial" charset="0"/>
              </a:rPr>
              <a:t>, the structural elements resemble those of a bridge, with emphasis on using linked trianglular elements. </a:t>
            </a:r>
          </a:p>
          <a:p>
            <a:pPr marL="0" indent="0" algn="just"/>
            <a:endParaRPr lang="en-GB" sz="1000">
              <a:latin typeface="Arial" charset="0"/>
              <a:cs typeface="Arial" charset="0"/>
            </a:endParaRPr>
          </a:p>
          <a:p>
            <a:pPr marL="0" indent="0" algn="just"/>
            <a:r>
              <a:rPr lang="en-GB">
                <a:latin typeface="Arial" charset="0"/>
                <a:cs typeface="Arial" charset="0"/>
              </a:rPr>
              <a:t>The aerodynamic shape is completed by additional elements called </a:t>
            </a:r>
            <a:r>
              <a:rPr lang="en-GB" b="1" i="1">
                <a:solidFill>
                  <a:srgbClr val="FFFF00"/>
                </a:solidFill>
                <a:latin typeface="Arial" charset="0"/>
                <a:cs typeface="Arial" charset="0"/>
              </a:rPr>
              <a:t>Frames</a:t>
            </a:r>
            <a:r>
              <a:rPr lang="en-GB" b="1" i="1">
                <a:latin typeface="Arial" charset="0"/>
                <a:cs typeface="Arial" charset="0"/>
              </a:rPr>
              <a:t> </a:t>
            </a:r>
            <a:r>
              <a:rPr lang="en-GB">
                <a:latin typeface="Arial" charset="0"/>
                <a:cs typeface="Arial" charset="0"/>
              </a:rPr>
              <a:t>and </a:t>
            </a:r>
            <a:r>
              <a:rPr lang="en-GB" b="1" i="1">
                <a:solidFill>
                  <a:srgbClr val="FFFF00"/>
                </a:solidFill>
                <a:latin typeface="Arial" charset="0"/>
                <a:cs typeface="Arial" charset="0"/>
              </a:rPr>
              <a:t>Stringers</a:t>
            </a:r>
            <a:r>
              <a:rPr lang="en-GB" b="1" i="1">
                <a:latin typeface="Arial" charset="0"/>
                <a:cs typeface="Arial" charset="0"/>
              </a:rPr>
              <a:t> </a:t>
            </a:r>
            <a:r>
              <a:rPr lang="en-GB">
                <a:latin typeface="Arial" charset="0"/>
                <a:cs typeface="Arial" charset="0"/>
              </a:rPr>
              <a:t>and is then covered with fabric, metal sheeting or composite. </a:t>
            </a:r>
          </a:p>
        </p:txBody>
      </p:sp>
      <p:pic>
        <p:nvPicPr>
          <p:cNvPr id="70660" name="Picture 4"/>
          <p:cNvPicPr>
            <a:picLocks noChangeAspect="1" noChangeArrowheads="1"/>
          </p:cNvPicPr>
          <p:nvPr/>
        </p:nvPicPr>
        <p:blipFill>
          <a:blip r:embed="rId3" cstate="print"/>
          <a:srcRect/>
          <a:stretch>
            <a:fillRect/>
          </a:stretch>
        </p:blipFill>
        <p:spPr bwMode="auto">
          <a:xfrm>
            <a:off x="4495800" y="3886200"/>
            <a:ext cx="3581400" cy="2514600"/>
          </a:xfrm>
          <a:prstGeom prst="rect">
            <a:avLst/>
          </a:prstGeom>
          <a:noFill/>
          <a:ln w="9525">
            <a:solidFill>
              <a:srgbClr val="FFFF00"/>
            </a:solidFill>
            <a:miter lim="800000"/>
            <a:headEnd/>
            <a:tailEnd/>
          </a:ln>
        </p:spPr>
      </p:pic>
      <p:sp>
        <p:nvSpPr>
          <p:cNvPr id="70661" name="Rectangle 5"/>
          <p:cNvSpPr>
            <a:spLocks noChangeArrowheads="1"/>
          </p:cNvSpPr>
          <p:nvPr/>
        </p:nvSpPr>
        <p:spPr bwMode="auto">
          <a:xfrm>
            <a:off x="533400" y="3841750"/>
            <a:ext cx="3429000" cy="4648200"/>
          </a:xfrm>
          <a:prstGeom prst="rect">
            <a:avLst/>
          </a:prstGeom>
          <a:noFill/>
          <a:ln w="9525">
            <a:noFill/>
            <a:miter lim="800000"/>
            <a:headEnd/>
            <a:tailEnd/>
          </a:ln>
        </p:spPr>
        <p:txBody>
          <a:bodyPr/>
          <a:lstStyle/>
          <a:p>
            <a:pPr algn="just">
              <a:spcBef>
                <a:spcPct val="20000"/>
              </a:spcBef>
            </a:pPr>
            <a:r>
              <a:rPr lang="en-GB">
                <a:solidFill>
                  <a:srgbClr val="FFFF00"/>
                </a:solidFill>
              </a:rPr>
              <a:t>The truss ensures a robust, uniform load bearing structure.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6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66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06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P spid="7066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a:latin typeface="Arial" charset="0"/>
                <a:cs typeface="Arial" charset="0"/>
              </a:rPr>
              <a:t>Monocoque Design</a:t>
            </a:r>
            <a:endParaRPr lang="en-US">
              <a:latin typeface="Arial" charset="0"/>
              <a:cs typeface="Arial" charset="0"/>
            </a:endParaRPr>
          </a:p>
        </p:txBody>
      </p:sp>
      <p:sp>
        <p:nvSpPr>
          <p:cNvPr id="67587" name="Rectangle 3"/>
          <p:cNvSpPr>
            <a:spLocks noGrp="1" noChangeArrowheads="1"/>
          </p:cNvSpPr>
          <p:nvPr>
            <p:ph type="body" idx="1"/>
          </p:nvPr>
        </p:nvSpPr>
        <p:spPr>
          <a:xfrm>
            <a:off x="539750" y="1052513"/>
            <a:ext cx="8077200" cy="5589587"/>
          </a:xfrm>
        </p:spPr>
        <p:txBody>
          <a:bodyPr/>
          <a:lstStyle/>
          <a:p>
            <a:pPr marL="0" indent="0" algn="just"/>
            <a:r>
              <a:rPr lang="en-GB" sz="2000">
                <a:latin typeface="Arial" charset="0"/>
                <a:cs typeface="Arial" charset="0"/>
              </a:rPr>
              <a:t>The monocoque design relies on the strength of the stressed skin  within the airframe structure to share the loads, allowing for a much-reduced internal structure.</a:t>
            </a:r>
          </a:p>
          <a:p>
            <a:pPr marL="0" indent="0" algn="just"/>
            <a:endParaRPr lang="en-GB" sz="1200">
              <a:latin typeface="Arial" charset="0"/>
              <a:cs typeface="Arial" charset="0"/>
            </a:endParaRPr>
          </a:p>
          <a:p>
            <a:pPr marL="0" indent="0" algn="just"/>
            <a:r>
              <a:rPr lang="en-GB" sz="2000">
                <a:latin typeface="Arial" charset="0"/>
                <a:cs typeface="Arial" charset="0"/>
              </a:rPr>
              <a:t>The monocoque design can be further sub-divided into three classes:</a:t>
            </a:r>
          </a:p>
          <a:p>
            <a:pPr marL="0" indent="0" algn="just"/>
            <a:endParaRPr lang="en-GB" sz="1200">
              <a:latin typeface="Arial" charset="0"/>
              <a:cs typeface="Arial" charset="0"/>
            </a:endParaRPr>
          </a:p>
          <a:p>
            <a:pPr lvl="1" algn="just"/>
            <a:r>
              <a:rPr lang="en-GB" sz="2000" b="1">
                <a:solidFill>
                  <a:srgbClr val="FFFF00"/>
                </a:solidFill>
                <a:latin typeface="Arial" charset="0"/>
                <a:cs typeface="Arial" charset="0"/>
              </a:rPr>
              <a:t>True Monocoque: </a:t>
            </a:r>
            <a:r>
              <a:rPr lang="en-GB" sz="2000">
                <a:latin typeface="Arial" charset="0"/>
                <a:cs typeface="Arial" charset="0"/>
              </a:rPr>
              <a:t>Consists of formers, frame assemblies and bulkheads to provide shape with the skin carrying the primary stress, but suffers from poor strength to weight ratios</a:t>
            </a:r>
            <a:endParaRPr lang="en-GB" sz="2000" b="1">
              <a:latin typeface="Arial" charset="0"/>
              <a:cs typeface="Arial" charset="0"/>
            </a:endParaRPr>
          </a:p>
          <a:p>
            <a:pPr lvl="1" algn="just">
              <a:buFontTx/>
              <a:buNone/>
            </a:pPr>
            <a:endParaRPr lang="en-GB" sz="1200">
              <a:latin typeface="Arial" charset="0"/>
              <a:cs typeface="Arial" charset="0"/>
            </a:endParaRPr>
          </a:p>
          <a:p>
            <a:pPr lvl="1" algn="just"/>
            <a:r>
              <a:rPr lang="en-GB" sz="2000" b="1">
                <a:solidFill>
                  <a:srgbClr val="FFFF00"/>
                </a:solidFill>
                <a:latin typeface="Arial" charset="0"/>
                <a:cs typeface="Arial" charset="0"/>
              </a:rPr>
              <a:t>Semi-Monocoque:</a:t>
            </a:r>
            <a:r>
              <a:rPr lang="en-GB" sz="2000">
                <a:latin typeface="Arial" charset="0"/>
                <a:cs typeface="Arial" charset="0"/>
              </a:rPr>
              <a:t> Overcomes the strength to weight ratio of the </a:t>
            </a:r>
            <a:r>
              <a:rPr lang="en-GB" sz="2000" i="1">
                <a:latin typeface="Arial" charset="0"/>
                <a:cs typeface="Arial" charset="0"/>
              </a:rPr>
              <a:t>True Monocoque</a:t>
            </a:r>
            <a:r>
              <a:rPr lang="en-GB" sz="2000">
                <a:latin typeface="Arial" charset="0"/>
                <a:cs typeface="Arial" charset="0"/>
              </a:rPr>
              <a:t> by reinforcing the skin with longitudinal members </a:t>
            </a:r>
          </a:p>
          <a:p>
            <a:pPr lvl="1" algn="just">
              <a:buFontTx/>
              <a:buNone/>
            </a:pPr>
            <a:endParaRPr lang="en-GB" sz="1200">
              <a:latin typeface="Arial" charset="0"/>
              <a:cs typeface="Arial" charset="0"/>
            </a:endParaRPr>
          </a:p>
          <a:p>
            <a:pPr lvl="1" algn="just"/>
            <a:r>
              <a:rPr lang="en-GB" sz="2000" b="1">
                <a:solidFill>
                  <a:srgbClr val="FFFF00"/>
                </a:solidFill>
                <a:latin typeface="Arial" charset="0"/>
                <a:cs typeface="Arial" charset="0"/>
              </a:rPr>
              <a:t>Reinforced Shell: </a:t>
            </a:r>
            <a:r>
              <a:rPr lang="en-GB" sz="2000">
                <a:latin typeface="Arial" charset="0"/>
                <a:cs typeface="Arial" charset="0"/>
              </a:rPr>
              <a:t>The skin is reinforced by a complete framework of structural members.</a:t>
            </a:r>
            <a:endParaRPr lang="en-US" sz="200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5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58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58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5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GB">
                <a:latin typeface="Arial" charset="0"/>
                <a:cs typeface="Arial" charset="0"/>
              </a:rPr>
              <a:t>Semi-Monocoque Structures</a:t>
            </a:r>
            <a:endParaRPr lang="en-US">
              <a:latin typeface="Arial" charset="0"/>
              <a:cs typeface="Arial" charset="0"/>
            </a:endParaRPr>
          </a:p>
        </p:txBody>
      </p:sp>
      <p:sp>
        <p:nvSpPr>
          <p:cNvPr id="64515" name="Rectangle 3"/>
          <p:cNvSpPr>
            <a:spLocks noGrp="1" noChangeArrowheads="1"/>
          </p:cNvSpPr>
          <p:nvPr>
            <p:ph type="body" idx="1"/>
          </p:nvPr>
        </p:nvSpPr>
        <p:spPr>
          <a:xfrm>
            <a:off x="527050" y="1196975"/>
            <a:ext cx="8077200" cy="5484813"/>
          </a:xfrm>
        </p:spPr>
        <p:txBody>
          <a:bodyPr/>
          <a:lstStyle/>
          <a:p>
            <a:pPr marL="0" indent="0" algn="just"/>
            <a:r>
              <a:rPr lang="en-GB" sz="2000">
                <a:latin typeface="Arial" charset="0"/>
                <a:cs typeface="Arial" charset="0"/>
              </a:rPr>
              <a:t>A </a:t>
            </a:r>
            <a:r>
              <a:rPr lang="en-GB" sz="2000" i="1">
                <a:latin typeface="Arial" charset="0"/>
                <a:cs typeface="Arial" charset="0"/>
              </a:rPr>
              <a:t>Semi-Monocoque</a:t>
            </a:r>
            <a:r>
              <a:rPr lang="en-GB" sz="2000">
                <a:latin typeface="Arial" charset="0"/>
                <a:cs typeface="Arial" charset="0"/>
              </a:rPr>
              <a:t> fuselage is constructed primarily of Aluminium Alloy.</a:t>
            </a:r>
          </a:p>
          <a:p>
            <a:pPr marL="0" indent="0" algn="just"/>
            <a:endParaRPr lang="en-GB" sz="1200">
              <a:latin typeface="Arial" charset="0"/>
              <a:cs typeface="Arial" charset="0"/>
            </a:endParaRPr>
          </a:p>
          <a:p>
            <a:pPr marL="0" indent="0" algn="just"/>
            <a:r>
              <a:rPr lang="en-GB" sz="2000">
                <a:latin typeface="Arial" charset="0"/>
                <a:cs typeface="Arial" charset="0"/>
              </a:rPr>
              <a:t>The primary loads are taken by the </a:t>
            </a:r>
            <a:r>
              <a:rPr lang="en-GB" sz="2000" i="1">
                <a:latin typeface="Arial" charset="0"/>
                <a:cs typeface="Arial" charset="0"/>
              </a:rPr>
              <a:t>Longerons</a:t>
            </a:r>
            <a:r>
              <a:rPr lang="en-GB" sz="2000">
                <a:latin typeface="Arial" charset="0"/>
                <a:cs typeface="Arial" charset="0"/>
              </a:rPr>
              <a:t>, which usually extend across several points of support, holding the </a:t>
            </a:r>
            <a:r>
              <a:rPr lang="en-GB" sz="2000" i="1">
                <a:latin typeface="Arial" charset="0"/>
                <a:cs typeface="Arial" charset="0"/>
              </a:rPr>
              <a:t>bulkheads</a:t>
            </a:r>
            <a:r>
              <a:rPr lang="en-GB" sz="2000">
                <a:latin typeface="Arial" charset="0"/>
                <a:cs typeface="Arial" charset="0"/>
              </a:rPr>
              <a:t>, </a:t>
            </a:r>
            <a:r>
              <a:rPr lang="en-GB" sz="2000" i="1">
                <a:latin typeface="Arial" charset="0"/>
                <a:cs typeface="Arial" charset="0"/>
              </a:rPr>
              <a:t>frames</a:t>
            </a:r>
            <a:r>
              <a:rPr lang="en-GB" sz="2000">
                <a:latin typeface="Arial" charset="0"/>
                <a:cs typeface="Arial" charset="0"/>
              </a:rPr>
              <a:t> and </a:t>
            </a:r>
            <a:r>
              <a:rPr lang="en-GB" sz="2000" i="1">
                <a:latin typeface="Arial" charset="0"/>
                <a:cs typeface="Arial" charset="0"/>
              </a:rPr>
              <a:t>formers</a:t>
            </a:r>
            <a:r>
              <a:rPr lang="en-GB" sz="2000">
                <a:latin typeface="Arial" charset="0"/>
                <a:cs typeface="Arial" charset="0"/>
              </a:rPr>
              <a:t>. These are supplemented by </a:t>
            </a:r>
            <a:r>
              <a:rPr lang="en-GB" sz="2000" i="1">
                <a:latin typeface="Arial" charset="0"/>
                <a:cs typeface="Arial" charset="0"/>
              </a:rPr>
              <a:t>Stringers.</a:t>
            </a:r>
          </a:p>
          <a:p>
            <a:pPr marL="0" indent="0" algn="just"/>
            <a:endParaRPr lang="en-GB" sz="1200" i="1">
              <a:latin typeface="Arial" charset="0"/>
              <a:cs typeface="Arial" charset="0"/>
            </a:endParaRPr>
          </a:p>
          <a:p>
            <a:pPr lvl="1" algn="just"/>
            <a:r>
              <a:rPr lang="en-GB" sz="2000" i="1">
                <a:latin typeface="Arial" charset="0"/>
                <a:cs typeface="Arial" charset="0"/>
              </a:rPr>
              <a:t>Stringers</a:t>
            </a:r>
            <a:r>
              <a:rPr lang="en-GB" sz="2000">
                <a:latin typeface="Arial" charset="0"/>
                <a:cs typeface="Arial" charset="0"/>
              </a:rPr>
              <a:t> are more numerous and lighter in weight than </a:t>
            </a:r>
            <a:r>
              <a:rPr lang="en-GB" sz="2000" i="1">
                <a:latin typeface="Arial" charset="0"/>
                <a:cs typeface="Arial" charset="0"/>
              </a:rPr>
              <a:t>Longerons.</a:t>
            </a:r>
          </a:p>
          <a:p>
            <a:pPr lvl="1" algn="just">
              <a:buFontTx/>
              <a:buNone/>
            </a:pPr>
            <a:endParaRPr lang="en-GB" sz="1200" i="1">
              <a:latin typeface="Arial" charset="0"/>
              <a:cs typeface="Arial" charset="0"/>
            </a:endParaRPr>
          </a:p>
          <a:p>
            <a:pPr lvl="1" algn="just"/>
            <a:r>
              <a:rPr lang="en-GB" sz="2000" i="1">
                <a:latin typeface="Arial" charset="0"/>
                <a:cs typeface="Arial" charset="0"/>
              </a:rPr>
              <a:t>Stringers</a:t>
            </a:r>
            <a:r>
              <a:rPr lang="en-GB" sz="2000">
                <a:latin typeface="Arial" charset="0"/>
                <a:cs typeface="Arial" charset="0"/>
              </a:rPr>
              <a:t> have some rigidity, but are chiefly used for giving shape and allow attachment of the skin.</a:t>
            </a:r>
          </a:p>
          <a:p>
            <a:pPr lvl="1" algn="just">
              <a:buFontTx/>
              <a:buNone/>
            </a:pPr>
            <a:endParaRPr lang="en-GB" sz="1200">
              <a:latin typeface="Arial" charset="0"/>
              <a:cs typeface="Arial" charset="0"/>
            </a:endParaRPr>
          </a:p>
          <a:p>
            <a:pPr marL="0" indent="0" algn="just"/>
            <a:r>
              <a:rPr lang="en-GB" sz="2000">
                <a:latin typeface="Arial" charset="0"/>
                <a:cs typeface="Arial" charset="0"/>
              </a:rPr>
              <a:t>Stringers and Longerons prevent tension and compression stresses from bending the fuselage.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51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45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a:latin typeface="Arial" charset="0"/>
                <a:cs typeface="Arial" charset="0"/>
              </a:rPr>
              <a:t>Semi-Monocoque Structures</a:t>
            </a:r>
            <a:endParaRPr lang="en-US">
              <a:latin typeface="Arial" charset="0"/>
              <a:cs typeface="Arial" charset="0"/>
            </a:endParaRPr>
          </a:p>
        </p:txBody>
      </p:sp>
      <p:sp>
        <p:nvSpPr>
          <p:cNvPr id="68611" name="Rectangle 3"/>
          <p:cNvSpPr>
            <a:spLocks noGrp="1" noChangeArrowheads="1"/>
          </p:cNvSpPr>
          <p:nvPr>
            <p:ph type="body" idx="1"/>
          </p:nvPr>
        </p:nvSpPr>
        <p:spPr/>
        <p:txBody>
          <a:bodyPr/>
          <a:lstStyle/>
          <a:p>
            <a:pPr marL="0" indent="0" algn="just"/>
            <a:r>
              <a:rPr lang="en-GB">
                <a:latin typeface="Arial" charset="0"/>
                <a:cs typeface="Arial" charset="0"/>
              </a:rPr>
              <a:t>The bulkheads and formers hold the stringers</a:t>
            </a:r>
          </a:p>
          <a:p>
            <a:pPr marL="0" indent="0" algn="just"/>
            <a:endParaRPr lang="en-GB" sz="1000">
              <a:latin typeface="Arial" charset="0"/>
              <a:cs typeface="Arial" charset="0"/>
            </a:endParaRPr>
          </a:p>
          <a:p>
            <a:pPr marL="0" indent="0" algn="just"/>
            <a:r>
              <a:rPr lang="en-GB">
                <a:latin typeface="Arial" charset="0"/>
                <a:cs typeface="Arial" charset="0"/>
              </a:rPr>
              <a:t>All these structural elements join together to provide a rigid fuselage framework.</a:t>
            </a:r>
          </a:p>
          <a:p>
            <a:pPr marL="0" indent="0" algn="just"/>
            <a:endParaRPr lang="en-GB" sz="1000">
              <a:latin typeface="Arial" charset="0"/>
              <a:cs typeface="Arial" charset="0"/>
            </a:endParaRPr>
          </a:p>
        </p:txBody>
      </p:sp>
      <p:sp>
        <p:nvSpPr>
          <p:cNvPr id="68612" name="Rectangle 4"/>
          <p:cNvSpPr>
            <a:spLocks noChangeArrowheads="1"/>
          </p:cNvSpPr>
          <p:nvPr/>
        </p:nvSpPr>
        <p:spPr bwMode="auto">
          <a:xfrm>
            <a:off x="527050" y="3028950"/>
            <a:ext cx="4908550" cy="2847975"/>
          </a:xfrm>
          <a:prstGeom prst="rect">
            <a:avLst/>
          </a:prstGeom>
          <a:noFill/>
          <a:ln w="9525">
            <a:noFill/>
            <a:miter lim="800000"/>
            <a:headEnd/>
            <a:tailEnd/>
          </a:ln>
        </p:spPr>
        <p:txBody>
          <a:bodyPr/>
          <a:lstStyle/>
          <a:p>
            <a:pPr algn="just">
              <a:spcBef>
                <a:spcPct val="20000"/>
              </a:spcBef>
            </a:pPr>
            <a:r>
              <a:rPr lang="en-GB">
                <a:solidFill>
                  <a:srgbClr val="FFFF00"/>
                </a:solidFill>
              </a:rPr>
              <a:t>The stressed skin is attached to the </a:t>
            </a:r>
            <a:r>
              <a:rPr lang="en-GB" i="1">
                <a:solidFill>
                  <a:srgbClr val="FFFF00"/>
                </a:solidFill>
              </a:rPr>
              <a:t>Longerons</a:t>
            </a:r>
            <a:r>
              <a:rPr lang="en-GB">
                <a:solidFill>
                  <a:srgbClr val="FFFF00"/>
                </a:solidFill>
              </a:rPr>
              <a:t>, </a:t>
            </a:r>
            <a:r>
              <a:rPr lang="en-GB" i="1">
                <a:solidFill>
                  <a:srgbClr val="FFFF00"/>
                </a:solidFill>
              </a:rPr>
              <a:t>Bulkheads</a:t>
            </a:r>
            <a:r>
              <a:rPr lang="en-GB">
                <a:solidFill>
                  <a:srgbClr val="FFFF00"/>
                </a:solidFill>
              </a:rPr>
              <a:t> and the other structural members. The stressed skin that carries part of the structural load of the airframe.</a:t>
            </a:r>
          </a:p>
          <a:p>
            <a:pPr algn="just">
              <a:spcBef>
                <a:spcPct val="20000"/>
              </a:spcBef>
            </a:pPr>
            <a:endParaRPr lang="en-GB" sz="1000">
              <a:solidFill>
                <a:srgbClr val="FFFF00"/>
              </a:solidFill>
            </a:endParaRPr>
          </a:p>
          <a:p>
            <a:pPr algn="just">
              <a:spcBef>
                <a:spcPct val="20000"/>
              </a:spcBef>
            </a:pPr>
            <a:r>
              <a:rPr lang="en-GB">
                <a:solidFill>
                  <a:srgbClr val="FFFF00"/>
                </a:solidFill>
              </a:rPr>
              <a:t>The skin thickness varies with the load being carried and the stresses sustained at given locations.</a:t>
            </a:r>
            <a:endParaRPr lang="en-US">
              <a:solidFill>
                <a:srgbClr val="FFFF00"/>
              </a:solidFill>
            </a:endParaRPr>
          </a:p>
        </p:txBody>
      </p:sp>
      <p:pic>
        <p:nvPicPr>
          <p:cNvPr id="68613" name="Picture 5" descr="250px-Fuselage-747"/>
          <p:cNvPicPr>
            <a:picLocks noChangeAspect="1" noChangeArrowheads="1"/>
          </p:cNvPicPr>
          <p:nvPr/>
        </p:nvPicPr>
        <p:blipFill>
          <a:blip r:embed="rId3" cstate="print"/>
          <a:srcRect/>
          <a:stretch>
            <a:fillRect/>
          </a:stretch>
        </p:blipFill>
        <p:spPr bwMode="auto">
          <a:xfrm>
            <a:off x="5918200" y="3070225"/>
            <a:ext cx="2325688" cy="3095625"/>
          </a:xfrm>
          <a:prstGeom prst="rect">
            <a:avLst/>
          </a:prstGeom>
          <a:noFill/>
          <a:ln w="9525">
            <a:solidFill>
              <a:srgbClr val="FFFF00"/>
            </a:solidFill>
            <a:miter lim="800000"/>
            <a:headEnd/>
            <a:tailEnd/>
          </a:ln>
        </p:spPr>
      </p:pic>
      <p:sp>
        <p:nvSpPr>
          <p:cNvPr id="68614" name="Text Box 6"/>
          <p:cNvSpPr txBox="1">
            <a:spLocks noChangeArrowheads="1"/>
          </p:cNvSpPr>
          <p:nvPr/>
        </p:nvSpPr>
        <p:spPr bwMode="auto">
          <a:xfrm>
            <a:off x="5580063" y="2557463"/>
            <a:ext cx="935037" cy="366712"/>
          </a:xfrm>
          <a:prstGeom prst="rect">
            <a:avLst/>
          </a:prstGeom>
          <a:noFill/>
          <a:ln w="9525">
            <a:noFill/>
            <a:miter lim="800000"/>
            <a:headEnd/>
            <a:tailEnd/>
          </a:ln>
        </p:spPr>
        <p:txBody>
          <a:bodyPr>
            <a:spAutoFit/>
          </a:bodyPr>
          <a:lstStyle/>
          <a:p>
            <a:pPr>
              <a:spcBef>
                <a:spcPct val="50000"/>
              </a:spcBef>
            </a:pPr>
            <a:r>
              <a:rPr lang="en-GB" i="1">
                <a:solidFill>
                  <a:srgbClr val="FFFF00"/>
                </a:solidFill>
              </a:rPr>
              <a:t>Frame</a:t>
            </a:r>
            <a:endParaRPr lang="en-US" i="1">
              <a:solidFill>
                <a:srgbClr val="FFFF00"/>
              </a:solidFill>
            </a:endParaRPr>
          </a:p>
        </p:txBody>
      </p:sp>
      <p:sp>
        <p:nvSpPr>
          <p:cNvPr id="68615" name="Line 7"/>
          <p:cNvSpPr>
            <a:spLocks noChangeShapeType="1"/>
          </p:cNvSpPr>
          <p:nvPr/>
        </p:nvSpPr>
        <p:spPr bwMode="auto">
          <a:xfrm>
            <a:off x="6084888" y="2924175"/>
            <a:ext cx="787400" cy="1441450"/>
          </a:xfrm>
          <a:prstGeom prst="line">
            <a:avLst/>
          </a:prstGeom>
          <a:noFill/>
          <a:ln w="9525">
            <a:solidFill>
              <a:srgbClr val="FFFF00"/>
            </a:solidFill>
            <a:round/>
            <a:headEnd/>
            <a:tailEnd type="triangle" w="lg" len="lg"/>
          </a:ln>
        </p:spPr>
        <p:txBody>
          <a:bodyPr/>
          <a:lstStyle/>
          <a:p>
            <a:endParaRPr lang="en-GB"/>
          </a:p>
        </p:txBody>
      </p:sp>
      <p:sp>
        <p:nvSpPr>
          <p:cNvPr id="68616" name="Text Box 8"/>
          <p:cNvSpPr txBox="1">
            <a:spLocks noChangeArrowheads="1"/>
          </p:cNvSpPr>
          <p:nvPr/>
        </p:nvSpPr>
        <p:spPr bwMode="auto">
          <a:xfrm>
            <a:off x="6948488" y="6216650"/>
            <a:ext cx="1655762" cy="366713"/>
          </a:xfrm>
          <a:prstGeom prst="rect">
            <a:avLst/>
          </a:prstGeom>
          <a:noFill/>
          <a:ln w="9525">
            <a:noFill/>
            <a:miter lim="800000"/>
            <a:headEnd/>
            <a:tailEnd/>
          </a:ln>
        </p:spPr>
        <p:txBody>
          <a:bodyPr>
            <a:spAutoFit/>
          </a:bodyPr>
          <a:lstStyle/>
          <a:p>
            <a:pPr algn="ctr">
              <a:spcBef>
                <a:spcPct val="50000"/>
              </a:spcBef>
            </a:pPr>
            <a:r>
              <a:rPr lang="en-GB" i="1">
                <a:solidFill>
                  <a:srgbClr val="FFFF00"/>
                </a:solidFill>
              </a:rPr>
              <a:t>Stressed skin</a:t>
            </a:r>
            <a:endParaRPr lang="en-US" i="1">
              <a:solidFill>
                <a:srgbClr val="FFFF00"/>
              </a:solidFill>
            </a:endParaRPr>
          </a:p>
        </p:txBody>
      </p:sp>
      <p:sp>
        <p:nvSpPr>
          <p:cNvPr id="68617" name="Line 9"/>
          <p:cNvSpPr>
            <a:spLocks noChangeShapeType="1"/>
          </p:cNvSpPr>
          <p:nvPr/>
        </p:nvSpPr>
        <p:spPr bwMode="auto">
          <a:xfrm flipH="1" flipV="1">
            <a:off x="7164388" y="4941888"/>
            <a:ext cx="576262" cy="1295400"/>
          </a:xfrm>
          <a:prstGeom prst="line">
            <a:avLst/>
          </a:prstGeom>
          <a:noFill/>
          <a:ln w="9525">
            <a:solidFill>
              <a:srgbClr val="FFFF00"/>
            </a:solidFill>
            <a:round/>
            <a:headEnd/>
            <a:tailEnd type="triangle" w="lg" len="lg"/>
          </a:ln>
        </p:spPr>
        <p:txBody>
          <a:bodyPr/>
          <a:lstStyle/>
          <a:p>
            <a:endParaRPr lang="en-GB"/>
          </a:p>
        </p:txBody>
      </p:sp>
      <p:sp>
        <p:nvSpPr>
          <p:cNvPr id="68618" name="Text Box 10"/>
          <p:cNvSpPr txBox="1">
            <a:spLocks noChangeArrowheads="1"/>
          </p:cNvSpPr>
          <p:nvPr/>
        </p:nvSpPr>
        <p:spPr bwMode="auto">
          <a:xfrm>
            <a:off x="7594600" y="2565400"/>
            <a:ext cx="1081088" cy="366713"/>
          </a:xfrm>
          <a:prstGeom prst="rect">
            <a:avLst/>
          </a:prstGeom>
          <a:noFill/>
          <a:ln w="9525">
            <a:noFill/>
            <a:miter lim="800000"/>
            <a:headEnd/>
            <a:tailEnd/>
          </a:ln>
        </p:spPr>
        <p:txBody>
          <a:bodyPr>
            <a:spAutoFit/>
          </a:bodyPr>
          <a:lstStyle/>
          <a:p>
            <a:pPr>
              <a:spcBef>
                <a:spcPct val="50000"/>
              </a:spcBef>
            </a:pPr>
            <a:r>
              <a:rPr lang="en-GB" i="1">
                <a:solidFill>
                  <a:srgbClr val="FFFF00"/>
                </a:solidFill>
              </a:rPr>
              <a:t>Stringer</a:t>
            </a:r>
            <a:endParaRPr lang="en-US" i="1">
              <a:solidFill>
                <a:srgbClr val="FFFF00"/>
              </a:solidFill>
            </a:endParaRPr>
          </a:p>
        </p:txBody>
      </p:sp>
      <p:sp>
        <p:nvSpPr>
          <p:cNvPr id="68619" name="Line 11"/>
          <p:cNvSpPr>
            <a:spLocks noChangeShapeType="1"/>
          </p:cNvSpPr>
          <p:nvPr/>
        </p:nvSpPr>
        <p:spPr bwMode="auto">
          <a:xfrm flipH="1">
            <a:off x="7591425" y="2924175"/>
            <a:ext cx="436563" cy="1657350"/>
          </a:xfrm>
          <a:prstGeom prst="line">
            <a:avLst/>
          </a:prstGeom>
          <a:noFill/>
          <a:ln w="9525">
            <a:solidFill>
              <a:srgbClr val="FFFF00"/>
            </a:solidFill>
            <a:round/>
            <a:headEnd/>
            <a:tailEnd type="triangle" w="lg" len="lg"/>
          </a:ln>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6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86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8614"/>
                                        </p:tgtEl>
                                        <p:attrNameLst>
                                          <p:attrName>style.visibility</p:attrName>
                                        </p:attrNameLst>
                                      </p:cBhvr>
                                      <p:to>
                                        <p:strVal val="visible"/>
                                      </p:to>
                                    </p:set>
                                  </p:childTnLst>
                                </p:cTn>
                              </p:par>
                              <p:par>
                                <p:cTn id="21" presetID="22" presetClass="entr" presetSubtype="1" fill="hold" grpId="0" nodeType="withEffect">
                                  <p:stCondLst>
                                    <p:cond delay="0"/>
                                  </p:stCondLst>
                                  <p:childTnLst>
                                    <p:set>
                                      <p:cBhvr>
                                        <p:cTn id="22" dur="1" fill="hold">
                                          <p:stCondLst>
                                            <p:cond delay="0"/>
                                          </p:stCondLst>
                                        </p:cTn>
                                        <p:tgtEl>
                                          <p:spTgt spid="68615"/>
                                        </p:tgtEl>
                                        <p:attrNameLst>
                                          <p:attrName>style.visibility</p:attrName>
                                        </p:attrNameLst>
                                      </p:cBhvr>
                                      <p:to>
                                        <p:strVal val="visible"/>
                                      </p:to>
                                    </p:set>
                                    <p:animEffect transition="in" filter="wipe(up)">
                                      <p:cBhvr>
                                        <p:cTn id="23" dur="500"/>
                                        <p:tgtEl>
                                          <p:spTgt spid="6861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8616"/>
                                        </p:tgtEl>
                                        <p:attrNameLst>
                                          <p:attrName>style.visibility</p:attrName>
                                        </p:attrNameLst>
                                      </p:cBhvr>
                                      <p:to>
                                        <p:strVal val="visible"/>
                                      </p:to>
                                    </p:set>
                                  </p:childTnLst>
                                </p:cTn>
                              </p:par>
                              <p:par>
                                <p:cTn id="28" presetID="22" presetClass="entr" presetSubtype="4" fill="hold" grpId="0" nodeType="withEffect">
                                  <p:stCondLst>
                                    <p:cond delay="0"/>
                                  </p:stCondLst>
                                  <p:childTnLst>
                                    <p:set>
                                      <p:cBhvr>
                                        <p:cTn id="29" dur="1" fill="hold">
                                          <p:stCondLst>
                                            <p:cond delay="0"/>
                                          </p:stCondLst>
                                        </p:cTn>
                                        <p:tgtEl>
                                          <p:spTgt spid="68617"/>
                                        </p:tgtEl>
                                        <p:attrNameLst>
                                          <p:attrName>style.visibility</p:attrName>
                                        </p:attrNameLst>
                                      </p:cBhvr>
                                      <p:to>
                                        <p:strVal val="visible"/>
                                      </p:to>
                                    </p:set>
                                    <p:animEffect transition="in" filter="wipe(down)">
                                      <p:cBhvr>
                                        <p:cTn id="30" dur="500"/>
                                        <p:tgtEl>
                                          <p:spTgt spid="68617"/>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68618"/>
                                        </p:tgtEl>
                                        <p:attrNameLst>
                                          <p:attrName>style.visibility</p:attrName>
                                        </p:attrNameLst>
                                      </p:cBhvr>
                                      <p:to>
                                        <p:strVal val="visible"/>
                                      </p:to>
                                    </p:set>
                                  </p:childTnLst>
                                </p:cTn>
                              </p:par>
                              <p:par>
                                <p:cTn id="33" presetID="22" presetClass="entr" presetSubtype="1" fill="hold" grpId="0" nodeType="withEffect">
                                  <p:stCondLst>
                                    <p:cond delay="0"/>
                                  </p:stCondLst>
                                  <p:childTnLst>
                                    <p:set>
                                      <p:cBhvr>
                                        <p:cTn id="34" dur="1" fill="hold">
                                          <p:stCondLst>
                                            <p:cond delay="0"/>
                                          </p:stCondLst>
                                        </p:cTn>
                                        <p:tgtEl>
                                          <p:spTgt spid="68619"/>
                                        </p:tgtEl>
                                        <p:attrNameLst>
                                          <p:attrName>style.visibility</p:attrName>
                                        </p:attrNameLst>
                                      </p:cBhvr>
                                      <p:to>
                                        <p:strVal val="visible"/>
                                      </p:to>
                                    </p:set>
                                    <p:animEffect transition="in" filter="wipe(up)">
                                      <p:cBhvr>
                                        <p:cTn id="35" dur="500"/>
                                        <p:tgtEl>
                                          <p:spTgt spid="68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P spid="68612" grpId="0"/>
      <p:bldP spid="68614" grpId="0"/>
      <p:bldP spid="68615" grpId="0" animBg="1"/>
      <p:bldP spid="68616" grpId="0"/>
      <p:bldP spid="68617" grpId="0" animBg="1"/>
      <p:bldP spid="68618" grpId="0"/>
      <p:bldP spid="686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subTitle" idx="1"/>
          </p:nvPr>
        </p:nvSpPr>
        <p:spPr>
          <a:xfrm>
            <a:off x="1403350" y="2205038"/>
            <a:ext cx="6400800" cy="1752600"/>
          </a:xfrm>
        </p:spPr>
        <p:txBody>
          <a:bodyPr/>
          <a:lstStyle/>
          <a:p>
            <a:r>
              <a:rPr lang="en-GB" sz="3200">
                <a:latin typeface="Arial" charset="0"/>
                <a:cs typeface="Arial" charset="0"/>
              </a:rPr>
              <a:t>Chapter 4: </a:t>
            </a:r>
          </a:p>
          <a:p>
            <a:r>
              <a:rPr lang="en-GB" sz="3200">
                <a:latin typeface="Arial" charset="0"/>
                <a:cs typeface="Arial" charset="0"/>
              </a:rPr>
              <a:t>Fuselage</a:t>
            </a:r>
            <a:endParaRPr lang="en-US" sz="3200">
              <a:latin typeface="Arial" charset="0"/>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3400" y="149225"/>
            <a:ext cx="8286750" cy="1143000"/>
          </a:xfrm>
        </p:spPr>
        <p:txBody>
          <a:bodyPr/>
          <a:lstStyle/>
          <a:p>
            <a:r>
              <a:rPr lang="en-GB">
                <a:latin typeface="Arial" charset="0"/>
                <a:cs typeface="Arial" charset="0"/>
              </a:rPr>
              <a:t>Advantages of Semi-Monocoque</a:t>
            </a:r>
            <a:endParaRPr lang="en-US">
              <a:latin typeface="Arial" charset="0"/>
              <a:cs typeface="Arial" charset="0"/>
            </a:endParaRPr>
          </a:p>
        </p:txBody>
      </p:sp>
      <p:sp>
        <p:nvSpPr>
          <p:cNvPr id="69635" name="Rectangle 3"/>
          <p:cNvSpPr>
            <a:spLocks noGrp="1" noChangeArrowheads="1"/>
          </p:cNvSpPr>
          <p:nvPr>
            <p:ph type="body" idx="1"/>
          </p:nvPr>
        </p:nvSpPr>
        <p:spPr>
          <a:xfrm>
            <a:off x="539750" y="1268413"/>
            <a:ext cx="8077200" cy="5445125"/>
          </a:xfrm>
        </p:spPr>
        <p:txBody>
          <a:bodyPr/>
          <a:lstStyle/>
          <a:p>
            <a:pPr marL="0" indent="0" algn="just">
              <a:lnSpc>
                <a:spcPct val="90000"/>
              </a:lnSpc>
            </a:pPr>
            <a:r>
              <a:rPr lang="en-GB" sz="2000">
                <a:latin typeface="Arial" charset="0"/>
                <a:cs typeface="Arial" charset="0"/>
              </a:rPr>
              <a:t>There are a number of advantages to utilising a semi-monocoque fuselage in a airframe design.</a:t>
            </a:r>
          </a:p>
          <a:p>
            <a:pPr marL="0" indent="0" algn="just">
              <a:lnSpc>
                <a:spcPct val="90000"/>
              </a:lnSpc>
            </a:pPr>
            <a:endParaRPr lang="en-GB" sz="1200">
              <a:latin typeface="Arial" charset="0"/>
              <a:cs typeface="Arial" charset="0"/>
            </a:endParaRPr>
          </a:p>
          <a:p>
            <a:pPr lvl="1" algn="just">
              <a:lnSpc>
                <a:spcPct val="90000"/>
              </a:lnSpc>
            </a:pPr>
            <a:r>
              <a:rPr lang="en-GB" sz="2000">
                <a:latin typeface="Arial" charset="0"/>
                <a:cs typeface="Arial" charset="0"/>
              </a:rPr>
              <a:t>It leaves a large proportion of the inside free to accommodate crew, passengers and cargo</a:t>
            </a:r>
          </a:p>
          <a:p>
            <a:pPr lvl="1" algn="just">
              <a:lnSpc>
                <a:spcPct val="90000"/>
              </a:lnSpc>
              <a:buFontTx/>
              <a:buNone/>
            </a:pPr>
            <a:endParaRPr lang="en-GB" sz="1200">
              <a:latin typeface="Arial" charset="0"/>
              <a:cs typeface="Arial" charset="0"/>
            </a:endParaRPr>
          </a:p>
          <a:p>
            <a:pPr lvl="1" algn="just">
              <a:lnSpc>
                <a:spcPct val="90000"/>
              </a:lnSpc>
            </a:pPr>
            <a:r>
              <a:rPr lang="en-GB" sz="2000">
                <a:latin typeface="Arial" charset="0"/>
                <a:cs typeface="Arial" charset="0"/>
              </a:rPr>
              <a:t>The </a:t>
            </a:r>
            <a:r>
              <a:rPr lang="en-GB" sz="2000" i="1">
                <a:latin typeface="Arial" charset="0"/>
                <a:cs typeface="Arial" charset="0"/>
              </a:rPr>
              <a:t>Bulkhead, Frames, Stringers</a:t>
            </a:r>
            <a:r>
              <a:rPr lang="en-GB" sz="2000">
                <a:latin typeface="Arial" charset="0"/>
                <a:cs typeface="Arial" charset="0"/>
              </a:rPr>
              <a:t> and </a:t>
            </a:r>
            <a:r>
              <a:rPr lang="en-GB" sz="2000" i="1">
                <a:latin typeface="Arial" charset="0"/>
                <a:cs typeface="Arial" charset="0"/>
              </a:rPr>
              <a:t>Longerons</a:t>
            </a:r>
            <a:r>
              <a:rPr lang="en-GB" sz="2000">
                <a:latin typeface="Arial" charset="0"/>
                <a:cs typeface="Arial" charset="0"/>
              </a:rPr>
              <a:t> aid in producing a streamlined fuselage and add to the strength and rigidity of the structure</a:t>
            </a:r>
          </a:p>
          <a:p>
            <a:pPr lvl="1" algn="just">
              <a:lnSpc>
                <a:spcPct val="90000"/>
              </a:lnSpc>
              <a:buFontTx/>
              <a:buNone/>
            </a:pPr>
            <a:endParaRPr lang="en-GB" sz="1200">
              <a:latin typeface="Arial" charset="0"/>
              <a:cs typeface="Arial" charset="0"/>
            </a:endParaRPr>
          </a:p>
          <a:p>
            <a:pPr lvl="1" algn="just">
              <a:lnSpc>
                <a:spcPct val="90000"/>
              </a:lnSpc>
            </a:pPr>
            <a:r>
              <a:rPr lang="en-GB" sz="2000">
                <a:latin typeface="Arial" charset="0"/>
                <a:cs typeface="Arial" charset="0"/>
              </a:rPr>
              <a:t>As a semi-monocoque design relies on a number of structural members for strength and rigidity, the fuselage can withstand damage.</a:t>
            </a:r>
          </a:p>
          <a:p>
            <a:pPr lvl="1" algn="just">
              <a:lnSpc>
                <a:spcPct val="90000"/>
              </a:lnSpc>
              <a:buFontTx/>
              <a:buNone/>
            </a:pPr>
            <a:endParaRPr lang="en-GB" sz="1200">
              <a:latin typeface="Arial" charset="0"/>
              <a:cs typeface="Arial" charset="0"/>
            </a:endParaRPr>
          </a:p>
          <a:p>
            <a:pPr lvl="1" algn="just">
              <a:lnSpc>
                <a:spcPct val="90000"/>
              </a:lnSpc>
            </a:pPr>
            <a:r>
              <a:rPr lang="en-GB" sz="2000">
                <a:latin typeface="Arial" charset="0"/>
                <a:cs typeface="Arial" charset="0"/>
              </a:rPr>
              <a:t>Loads from pressurisation can be up to 5600 kilogrammes force per square metre (that is a force equal to the weight of six cars for every square metre of fuselage skin. This is easier to achieve in semi-monocoque construction.</a:t>
            </a:r>
            <a:endParaRPr lang="en-US" sz="200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63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63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96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GB">
                <a:latin typeface="Arial" charset="0"/>
                <a:cs typeface="Arial" charset="0"/>
              </a:rPr>
              <a:t>Pressure Bulkheads</a:t>
            </a:r>
          </a:p>
        </p:txBody>
      </p:sp>
      <p:sp>
        <p:nvSpPr>
          <p:cNvPr id="71683" name="Rectangle 3"/>
          <p:cNvSpPr>
            <a:spLocks noGrp="1" noChangeArrowheads="1"/>
          </p:cNvSpPr>
          <p:nvPr>
            <p:ph type="body" idx="1"/>
          </p:nvPr>
        </p:nvSpPr>
        <p:spPr>
          <a:xfrm>
            <a:off x="533400" y="1085850"/>
            <a:ext cx="8077200" cy="5656263"/>
          </a:xfrm>
        </p:spPr>
        <p:txBody>
          <a:bodyPr/>
          <a:lstStyle/>
          <a:p>
            <a:pPr marL="0" indent="0" algn="ctr"/>
            <a:r>
              <a:rPr lang="en-GB" i="1">
                <a:solidFill>
                  <a:srgbClr val="FFFF00"/>
                </a:solidFill>
                <a:latin typeface="Arial" charset="0"/>
                <a:cs typeface="Arial" charset="0"/>
              </a:rPr>
              <a:t>A question – what makes the shell of an egg so strong?</a:t>
            </a:r>
          </a:p>
          <a:p>
            <a:pPr marL="0" indent="0"/>
            <a:endParaRPr lang="en-GB" sz="1000" i="1">
              <a:latin typeface="Arial" charset="0"/>
              <a:cs typeface="Arial" charset="0"/>
            </a:endParaRPr>
          </a:p>
          <a:p>
            <a:pPr marL="0" indent="0" algn="ctr"/>
            <a:r>
              <a:rPr lang="en-GB" i="1">
                <a:solidFill>
                  <a:srgbClr val="C00000"/>
                </a:solidFill>
                <a:latin typeface="Arial" charset="0"/>
                <a:cs typeface="Arial" charset="0"/>
              </a:rPr>
              <a:t>The answer is the curvature of it’s shape!</a:t>
            </a:r>
          </a:p>
          <a:p>
            <a:pPr marL="0" indent="0" algn="ctr"/>
            <a:endParaRPr lang="en-GB" sz="1000" i="1">
              <a:latin typeface="Arial" charset="0"/>
              <a:cs typeface="Arial" charset="0"/>
            </a:endParaRPr>
          </a:p>
          <a:p>
            <a:pPr marL="0" indent="0" algn="just"/>
            <a:r>
              <a:rPr lang="en-GB">
                <a:latin typeface="Arial" charset="0"/>
                <a:cs typeface="Arial" charset="0"/>
              </a:rPr>
              <a:t>The nose and tail of the fuselage uses double curvature bulkheads, like the surface of an egg, to make the skin even stiffer.</a:t>
            </a:r>
          </a:p>
          <a:p>
            <a:pPr marL="0" indent="0" algn="just"/>
            <a:endParaRPr lang="en-GB">
              <a:latin typeface="Arial" charset="0"/>
              <a:cs typeface="Arial" charset="0"/>
            </a:endParaRPr>
          </a:p>
          <a:p>
            <a:pPr marL="0" indent="0" algn="just"/>
            <a:endParaRPr lang="en-GB">
              <a:latin typeface="Arial" charset="0"/>
              <a:cs typeface="Arial" charset="0"/>
            </a:endParaRPr>
          </a:p>
          <a:p>
            <a:pPr marL="0" indent="0" algn="just"/>
            <a:endParaRPr lang="en-GB" sz="1000">
              <a:latin typeface="Arial" charset="0"/>
              <a:cs typeface="Arial" charset="0"/>
            </a:endParaRPr>
          </a:p>
          <a:p>
            <a:pPr marL="0" indent="0" algn="just"/>
            <a:endParaRPr lang="en-GB" sz="1000">
              <a:latin typeface="Arial" charset="0"/>
              <a:cs typeface="Arial" charset="0"/>
            </a:endParaRPr>
          </a:p>
          <a:p>
            <a:pPr marL="0" indent="0" algn="just"/>
            <a:endParaRPr lang="en-GB" sz="1000">
              <a:latin typeface="Arial" charset="0"/>
              <a:cs typeface="Arial" charset="0"/>
            </a:endParaRPr>
          </a:p>
          <a:p>
            <a:pPr marL="0" indent="0" algn="just"/>
            <a:endParaRPr lang="en-GB" sz="1000">
              <a:latin typeface="Arial" charset="0"/>
              <a:cs typeface="Arial" charset="0"/>
            </a:endParaRPr>
          </a:p>
          <a:p>
            <a:pPr marL="0" indent="0" algn="just"/>
            <a:r>
              <a:rPr lang="en-GB">
                <a:latin typeface="Arial" charset="0"/>
                <a:cs typeface="Arial" charset="0"/>
              </a:rPr>
              <a:t>Pressure bulkheads are fitted in the nose and close to the tail of most aircraft. They are generally curved. Their job is to withstand the loads imposed by pressurisation of the fuselage.</a:t>
            </a:r>
          </a:p>
        </p:txBody>
      </p:sp>
      <p:pic>
        <p:nvPicPr>
          <p:cNvPr id="71684" name="Picture 4" descr="319-bulk"/>
          <p:cNvPicPr>
            <a:picLocks noChangeAspect="1" noChangeArrowheads="1"/>
          </p:cNvPicPr>
          <p:nvPr/>
        </p:nvPicPr>
        <p:blipFill>
          <a:blip r:embed="rId3" cstate="print">
            <a:clrChange>
              <a:clrFrom>
                <a:srgbClr val="FFFFFF"/>
              </a:clrFrom>
              <a:clrTo>
                <a:srgbClr val="FFFFFF">
                  <a:alpha val="0"/>
                </a:srgbClr>
              </a:clrTo>
            </a:clrChange>
          </a:blip>
          <a:srcRect t="42195" b="9317"/>
          <a:stretch>
            <a:fillRect/>
          </a:stretch>
        </p:blipFill>
        <p:spPr bwMode="auto">
          <a:xfrm>
            <a:off x="1404938" y="3238500"/>
            <a:ext cx="6551612" cy="206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dissolve">
                                      <p:cBhvr>
                                        <p:cTn id="7" dur="500"/>
                                        <p:tgtEl>
                                          <p:spTgt spid="716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683">
                                            <p:txEl>
                                              <p:pRg st="2" end="2"/>
                                            </p:txEl>
                                          </p:spTgt>
                                        </p:tgtEl>
                                        <p:attrNameLst>
                                          <p:attrName>style.visibility</p:attrName>
                                        </p:attrNameLst>
                                      </p:cBhvr>
                                      <p:to>
                                        <p:strVal val="visible"/>
                                      </p:to>
                                    </p:set>
                                    <p:animEffect transition="in" filter="dissolve">
                                      <p:cBhvr>
                                        <p:cTn id="12" dur="500"/>
                                        <p:tgtEl>
                                          <p:spTgt spid="7168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168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6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68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a:latin typeface="Arial" charset="0"/>
                <a:cs typeface="Arial" charset="0"/>
              </a:rPr>
              <a:t>Cabin Floor</a:t>
            </a:r>
          </a:p>
        </p:txBody>
      </p:sp>
      <p:sp>
        <p:nvSpPr>
          <p:cNvPr id="72707" name="Rectangle 3"/>
          <p:cNvSpPr>
            <a:spLocks noGrp="1" noChangeArrowheads="1"/>
          </p:cNvSpPr>
          <p:nvPr>
            <p:ph type="body" idx="1"/>
          </p:nvPr>
        </p:nvSpPr>
        <p:spPr/>
        <p:txBody>
          <a:bodyPr/>
          <a:lstStyle/>
          <a:p>
            <a:pPr marL="0" indent="0" algn="just"/>
            <a:r>
              <a:rPr lang="en-GB">
                <a:latin typeface="Arial" charset="0"/>
                <a:cs typeface="Arial" charset="0"/>
              </a:rPr>
              <a:t>For a civil airliner, the cabin will require a floor, consisting of beams across the inside of the fuselage and covered in sheet alloy or composite panels</a:t>
            </a:r>
          </a:p>
          <a:p>
            <a:pPr marL="0" indent="0" algn="just"/>
            <a:endParaRPr lang="en-GB" sz="1000">
              <a:latin typeface="Arial" charset="0"/>
              <a:cs typeface="Arial" charset="0"/>
            </a:endParaRPr>
          </a:p>
          <a:p>
            <a:pPr marL="0" indent="0" algn="just"/>
            <a:r>
              <a:rPr lang="en-GB">
                <a:latin typeface="Arial" charset="0"/>
                <a:cs typeface="Arial" charset="0"/>
              </a:rPr>
              <a:t>This ensures a flat surface for walking on and fitting seats.</a:t>
            </a:r>
          </a:p>
          <a:p>
            <a:pPr marL="0" indent="0" algn="just"/>
            <a:endParaRPr lang="en-GB" sz="1000">
              <a:latin typeface="Arial" charset="0"/>
              <a:cs typeface="Arial" charset="0"/>
            </a:endParaRPr>
          </a:p>
          <a:p>
            <a:pPr marL="0" indent="0" algn="just"/>
            <a:r>
              <a:rPr lang="en-GB">
                <a:latin typeface="Arial" charset="0"/>
                <a:cs typeface="Arial" charset="0"/>
              </a:rPr>
              <a:t>It also allows the designer to compartmentalise the fuselage</a:t>
            </a:r>
          </a:p>
          <a:p>
            <a:pPr marL="0" indent="0" algn="just"/>
            <a:endParaRPr lang="en-GB" sz="1000">
              <a:latin typeface="Arial" charset="0"/>
              <a:cs typeface="Arial" charset="0"/>
            </a:endParaRPr>
          </a:p>
          <a:p>
            <a:pPr lvl="1" algn="just"/>
            <a:r>
              <a:rPr lang="en-GB">
                <a:latin typeface="Arial" charset="0"/>
                <a:cs typeface="Arial" charset="0"/>
              </a:rPr>
              <a:t>This leaves space for luggage and the many aircraft systems in the lower fuselage space.</a:t>
            </a:r>
          </a:p>
          <a:p>
            <a:pPr marL="0" indent="0" algn="just"/>
            <a:endParaRPr lang="en-GB">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70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7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GB">
                <a:latin typeface="Arial" charset="0"/>
                <a:cs typeface="Arial" charset="0"/>
              </a:rPr>
              <a:t>Windows &amp; Doors</a:t>
            </a:r>
          </a:p>
        </p:txBody>
      </p:sp>
      <p:sp>
        <p:nvSpPr>
          <p:cNvPr id="73731" name="Rectangle 3"/>
          <p:cNvSpPr>
            <a:spLocks noGrp="1" noChangeArrowheads="1"/>
          </p:cNvSpPr>
          <p:nvPr>
            <p:ph type="body" idx="1"/>
          </p:nvPr>
        </p:nvSpPr>
        <p:spPr>
          <a:xfrm>
            <a:off x="533400" y="1125538"/>
            <a:ext cx="8077200" cy="5732462"/>
          </a:xfrm>
        </p:spPr>
        <p:txBody>
          <a:bodyPr/>
          <a:lstStyle/>
          <a:p>
            <a:pPr marL="0" indent="0" algn="just"/>
            <a:r>
              <a:rPr lang="en-GB">
                <a:latin typeface="Arial" charset="0"/>
                <a:cs typeface="Arial" charset="0"/>
              </a:rPr>
              <a:t>To allow for doors and windows, the fuselage must also include cut-outs, but this causes the engineers structural problems, why?</a:t>
            </a:r>
          </a:p>
          <a:p>
            <a:pPr marL="0" indent="0" algn="just"/>
            <a:endParaRPr lang="en-GB" sz="1000">
              <a:latin typeface="Arial" charset="0"/>
              <a:cs typeface="Arial" charset="0"/>
            </a:endParaRPr>
          </a:p>
          <a:p>
            <a:pPr marL="0" indent="0" algn="just"/>
            <a:r>
              <a:rPr lang="en-GB">
                <a:latin typeface="Arial" charset="0"/>
                <a:cs typeface="Arial" charset="0"/>
              </a:rPr>
              <a:t>The fuselage needs to be strengthened around them. </a:t>
            </a:r>
          </a:p>
          <a:p>
            <a:pPr marL="0" indent="0" algn="just"/>
            <a:endParaRPr lang="en-GB" sz="1000">
              <a:latin typeface="Arial" charset="0"/>
              <a:cs typeface="Arial" charset="0"/>
            </a:endParaRPr>
          </a:p>
          <a:p>
            <a:pPr lvl="1" algn="just"/>
            <a:r>
              <a:rPr lang="en-GB">
                <a:latin typeface="Arial" charset="0"/>
                <a:cs typeface="Arial" charset="0"/>
              </a:rPr>
              <a:t>It is important to make sure that loads can be routed around these cut-outs, and spread evenly into surrounding skin and structure.</a:t>
            </a:r>
            <a:endParaRPr lang="en-GB" sz="900">
              <a:latin typeface="Arial" charset="0"/>
              <a:cs typeface="Arial" charset="0"/>
            </a:endParaRPr>
          </a:p>
        </p:txBody>
      </p:sp>
      <p:sp>
        <p:nvSpPr>
          <p:cNvPr id="73732" name="Rectangle 4"/>
          <p:cNvSpPr>
            <a:spLocks noChangeArrowheads="1"/>
          </p:cNvSpPr>
          <p:nvPr/>
        </p:nvSpPr>
        <p:spPr bwMode="auto">
          <a:xfrm>
            <a:off x="539750" y="4581525"/>
            <a:ext cx="3600450" cy="935038"/>
          </a:xfrm>
          <a:prstGeom prst="rect">
            <a:avLst/>
          </a:prstGeom>
          <a:noFill/>
          <a:ln w="9525">
            <a:noFill/>
            <a:miter lim="800000"/>
            <a:headEnd/>
            <a:tailEnd/>
          </a:ln>
        </p:spPr>
        <p:txBody>
          <a:bodyPr/>
          <a:lstStyle/>
          <a:p>
            <a:pPr algn="just">
              <a:spcBef>
                <a:spcPct val="20000"/>
              </a:spcBef>
            </a:pPr>
            <a:r>
              <a:rPr lang="en-GB">
                <a:solidFill>
                  <a:srgbClr val="FFFF00"/>
                </a:solidFill>
              </a:rPr>
              <a:t>The ideal shape for a cut-out in a fuselage is an ellipse, and many aircraft have windows this shape.</a:t>
            </a:r>
          </a:p>
          <a:p>
            <a:pPr algn="just">
              <a:spcBef>
                <a:spcPct val="20000"/>
              </a:spcBef>
              <a:buFontTx/>
              <a:buChar char="•"/>
            </a:pPr>
            <a:endParaRPr lang="en-GB">
              <a:solidFill>
                <a:srgbClr val="FFFF00"/>
              </a:solidFill>
            </a:endParaRPr>
          </a:p>
        </p:txBody>
      </p:sp>
      <p:pic>
        <p:nvPicPr>
          <p:cNvPr id="73733" name="Picture 5"/>
          <p:cNvPicPr>
            <a:picLocks noChangeAspect="1" noChangeArrowheads="1"/>
          </p:cNvPicPr>
          <p:nvPr/>
        </p:nvPicPr>
        <p:blipFill>
          <a:blip r:embed="rId3" cstate="print"/>
          <a:srcRect/>
          <a:stretch>
            <a:fillRect/>
          </a:stretch>
        </p:blipFill>
        <p:spPr bwMode="auto">
          <a:xfrm>
            <a:off x="4427538" y="4292600"/>
            <a:ext cx="4033837" cy="2468563"/>
          </a:xfrm>
          <a:prstGeom prst="rect">
            <a:avLst/>
          </a:prstGeom>
          <a:noFill/>
          <a:ln w="9525">
            <a:solidFill>
              <a:srgbClr val="FF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7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7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7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37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P spid="73732"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GB">
                <a:latin typeface="Arial" charset="0"/>
                <a:cs typeface="Arial" charset="0"/>
              </a:rPr>
              <a:t>Cabin Door Types</a:t>
            </a:r>
          </a:p>
        </p:txBody>
      </p:sp>
      <p:sp>
        <p:nvSpPr>
          <p:cNvPr id="74755" name="Rectangle 3"/>
          <p:cNvSpPr>
            <a:spLocks noGrp="1" noChangeArrowheads="1"/>
          </p:cNvSpPr>
          <p:nvPr>
            <p:ph type="body" idx="1"/>
          </p:nvPr>
        </p:nvSpPr>
        <p:spPr>
          <a:xfrm>
            <a:off x="533400" y="1052513"/>
            <a:ext cx="8077200" cy="5805487"/>
          </a:xfrm>
        </p:spPr>
        <p:txBody>
          <a:bodyPr/>
          <a:lstStyle/>
          <a:p>
            <a:pPr marL="0" indent="0" algn="just"/>
            <a:r>
              <a:rPr lang="en-GB">
                <a:latin typeface="Arial" charset="0"/>
                <a:cs typeface="Arial" charset="0"/>
              </a:rPr>
              <a:t>Oval shapes are not very practical for doors, and the more usual shape is a rectangular with rounded corners. </a:t>
            </a:r>
          </a:p>
          <a:p>
            <a:pPr marL="0" indent="0" algn="just"/>
            <a:endParaRPr lang="en-GB" sz="1000">
              <a:latin typeface="Arial" charset="0"/>
              <a:cs typeface="Arial" charset="0"/>
            </a:endParaRPr>
          </a:p>
          <a:p>
            <a:pPr marL="0" indent="0" algn="just"/>
            <a:r>
              <a:rPr lang="en-GB">
                <a:latin typeface="Arial" charset="0"/>
                <a:cs typeface="Arial" charset="0"/>
              </a:rPr>
              <a:t>The 2 examples ‘A’ &amp; ‘B’ are opened inwards ,and so form a ‘plug’ when closed. </a:t>
            </a:r>
          </a:p>
          <a:p>
            <a:pPr marL="0" indent="0" algn="just"/>
            <a:endParaRPr lang="en-GB" sz="1000">
              <a:latin typeface="Arial" charset="0"/>
              <a:cs typeface="Arial" charset="0"/>
            </a:endParaRPr>
          </a:p>
          <a:p>
            <a:pPr marL="0" indent="0" algn="just"/>
            <a:r>
              <a:rPr lang="en-GB">
                <a:latin typeface="Arial" charset="0"/>
                <a:cs typeface="Arial" charset="0"/>
              </a:rPr>
              <a:t>Most modern aircraft have outward opening doors though.</a:t>
            </a:r>
          </a:p>
          <a:p>
            <a:pPr marL="0" indent="0" algn="just"/>
            <a:endParaRPr lang="en-GB">
              <a:latin typeface="Arial" charset="0"/>
              <a:cs typeface="Arial" charset="0"/>
            </a:endParaRPr>
          </a:p>
          <a:p>
            <a:pPr marL="0" indent="0" algn="just"/>
            <a:endParaRPr lang="en-GB">
              <a:latin typeface="Arial" charset="0"/>
              <a:cs typeface="Arial" charset="0"/>
            </a:endParaRPr>
          </a:p>
          <a:p>
            <a:pPr marL="0" indent="0" algn="just"/>
            <a:endParaRPr lang="en-GB">
              <a:latin typeface="Arial" charset="0"/>
              <a:cs typeface="Arial" charset="0"/>
            </a:endParaRPr>
          </a:p>
          <a:p>
            <a:pPr marL="0" indent="0" algn="just"/>
            <a:endParaRPr lang="en-GB">
              <a:latin typeface="Arial" charset="0"/>
              <a:cs typeface="Arial" charset="0"/>
            </a:endParaRPr>
          </a:p>
          <a:p>
            <a:pPr marL="0" indent="0" algn="just"/>
            <a:endParaRPr lang="en-GB">
              <a:latin typeface="Arial" charset="0"/>
              <a:cs typeface="Arial" charset="0"/>
            </a:endParaRPr>
          </a:p>
          <a:p>
            <a:pPr marL="0" indent="0" algn="just"/>
            <a:endParaRPr lang="en-GB" sz="1000">
              <a:latin typeface="Arial" charset="0"/>
              <a:cs typeface="Arial" charset="0"/>
            </a:endParaRPr>
          </a:p>
          <a:p>
            <a:pPr marL="0" indent="0" algn="just"/>
            <a:endParaRPr lang="en-GB" sz="1000">
              <a:latin typeface="Arial" charset="0"/>
              <a:cs typeface="Arial" charset="0"/>
            </a:endParaRPr>
          </a:p>
          <a:p>
            <a:pPr marL="0" indent="0" algn="just"/>
            <a:endParaRPr lang="en-GB" sz="1000">
              <a:latin typeface="Arial" charset="0"/>
              <a:cs typeface="Arial" charset="0"/>
            </a:endParaRPr>
          </a:p>
          <a:p>
            <a:pPr marL="0" indent="0" algn="just"/>
            <a:r>
              <a:rPr lang="en-GB" sz="2000">
                <a:solidFill>
                  <a:srgbClr val="FFFF00"/>
                </a:solidFill>
                <a:latin typeface="Arial" charset="0"/>
                <a:cs typeface="Arial" charset="0"/>
              </a:rPr>
              <a:t>A. ‘Pull in and Slide’  B. ‘Up and Over’             Modern Cabin Door</a:t>
            </a:r>
          </a:p>
        </p:txBody>
      </p:sp>
      <p:pic>
        <p:nvPicPr>
          <p:cNvPr id="74756" name="Picture 4" descr="door-sketch"/>
          <p:cNvPicPr>
            <a:picLocks noChangeAspect="1" noChangeArrowheads="1"/>
          </p:cNvPicPr>
          <p:nvPr/>
        </p:nvPicPr>
        <p:blipFill>
          <a:blip r:embed="rId3" cstate="print">
            <a:clrChange>
              <a:clrFrom>
                <a:srgbClr val="FFFFFF"/>
              </a:clrFrom>
              <a:clrTo>
                <a:srgbClr val="FFFFFF">
                  <a:alpha val="0"/>
                </a:srgbClr>
              </a:clrTo>
            </a:clrChange>
          </a:blip>
          <a:srcRect b="8052"/>
          <a:stretch>
            <a:fillRect/>
          </a:stretch>
        </p:blipFill>
        <p:spPr bwMode="auto">
          <a:xfrm>
            <a:off x="1152525" y="3644900"/>
            <a:ext cx="3635375" cy="2465388"/>
          </a:xfrm>
          <a:prstGeom prst="rect">
            <a:avLst/>
          </a:prstGeom>
          <a:noFill/>
          <a:ln w="9525">
            <a:noFill/>
            <a:miter lim="800000"/>
            <a:headEnd/>
            <a:tailEnd/>
          </a:ln>
        </p:spPr>
      </p:pic>
      <p:pic>
        <p:nvPicPr>
          <p:cNvPr id="74757" name="Picture 5" descr="pass-doo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580063" y="3500438"/>
            <a:ext cx="2160587" cy="2736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7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75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7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47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475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GB">
                <a:latin typeface="Arial" charset="0"/>
                <a:cs typeface="Arial" charset="0"/>
              </a:rPr>
              <a:t>Cargo Doors</a:t>
            </a:r>
          </a:p>
        </p:txBody>
      </p:sp>
      <p:sp>
        <p:nvSpPr>
          <p:cNvPr id="75779" name="Rectangle 3"/>
          <p:cNvSpPr>
            <a:spLocks noGrp="1" noChangeArrowheads="1"/>
          </p:cNvSpPr>
          <p:nvPr>
            <p:ph type="body" idx="1"/>
          </p:nvPr>
        </p:nvSpPr>
        <p:spPr>
          <a:xfrm>
            <a:off x="468313" y="1412875"/>
            <a:ext cx="8229600" cy="4525963"/>
          </a:xfrm>
        </p:spPr>
        <p:txBody>
          <a:bodyPr/>
          <a:lstStyle/>
          <a:p>
            <a:pPr marL="0" indent="0" algn="just"/>
            <a:r>
              <a:rPr lang="en-GB">
                <a:latin typeface="Arial" charset="0"/>
                <a:cs typeface="Arial" charset="0"/>
              </a:rPr>
              <a:t>Airframes must also include other access doors for maintenance and allow stowage of those components not required for flight, such as the undercarriage. </a:t>
            </a:r>
          </a:p>
          <a:p>
            <a:pPr marL="0" indent="0" algn="just"/>
            <a:endParaRPr lang="en-GB" sz="1000">
              <a:latin typeface="Arial" charset="0"/>
              <a:cs typeface="Arial" charset="0"/>
            </a:endParaRPr>
          </a:p>
          <a:p>
            <a:pPr marL="0" indent="0" algn="just"/>
            <a:endParaRPr lang="en-GB">
              <a:latin typeface="Arial" charset="0"/>
              <a:cs typeface="Arial" charset="0"/>
            </a:endParaRPr>
          </a:p>
        </p:txBody>
      </p:sp>
      <p:sp>
        <p:nvSpPr>
          <p:cNvPr id="75780" name="Rectangle 4"/>
          <p:cNvSpPr>
            <a:spLocks noChangeArrowheads="1"/>
          </p:cNvSpPr>
          <p:nvPr/>
        </p:nvSpPr>
        <p:spPr bwMode="auto">
          <a:xfrm>
            <a:off x="539750" y="2765425"/>
            <a:ext cx="3671888" cy="2305050"/>
          </a:xfrm>
          <a:prstGeom prst="rect">
            <a:avLst/>
          </a:prstGeom>
          <a:noFill/>
          <a:ln w="9525">
            <a:noFill/>
            <a:miter lim="800000"/>
            <a:headEnd/>
            <a:tailEnd/>
          </a:ln>
        </p:spPr>
        <p:txBody>
          <a:bodyPr/>
          <a:lstStyle/>
          <a:p>
            <a:pPr algn="just">
              <a:spcBef>
                <a:spcPct val="20000"/>
              </a:spcBef>
            </a:pPr>
            <a:r>
              <a:rPr lang="en-GB" sz="2000">
                <a:solidFill>
                  <a:srgbClr val="FFFF00"/>
                </a:solidFill>
              </a:rPr>
              <a:t>In particular the cargo compartment needs a door, and some aircraft designed for transporting cargo have larger doors.</a:t>
            </a:r>
          </a:p>
          <a:p>
            <a:pPr algn="just">
              <a:spcBef>
                <a:spcPct val="20000"/>
              </a:spcBef>
            </a:pPr>
            <a:endParaRPr lang="en-GB" sz="2000">
              <a:solidFill>
                <a:srgbClr val="FFFF00"/>
              </a:solidFill>
            </a:endParaRPr>
          </a:p>
          <a:p>
            <a:pPr algn="just">
              <a:spcBef>
                <a:spcPct val="20000"/>
              </a:spcBef>
            </a:pPr>
            <a:r>
              <a:rPr lang="en-GB" sz="2000">
                <a:solidFill>
                  <a:srgbClr val="FFFF00"/>
                </a:solidFill>
              </a:rPr>
              <a:t>These still need to resist the cabin pressure and maintain the strength of the fuselage.</a:t>
            </a:r>
          </a:p>
          <a:p>
            <a:pPr algn="just">
              <a:spcBef>
                <a:spcPct val="20000"/>
              </a:spcBef>
            </a:pPr>
            <a:endParaRPr lang="en-GB">
              <a:solidFill>
                <a:srgbClr val="FFFF00"/>
              </a:solidFill>
            </a:endParaRPr>
          </a:p>
        </p:txBody>
      </p:sp>
      <p:pic>
        <p:nvPicPr>
          <p:cNvPr id="75781" name="Picture 5" descr="cargo-door"/>
          <p:cNvPicPr>
            <a:picLocks noChangeAspect="1" noChangeArrowheads="1"/>
          </p:cNvPicPr>
          <p:nvPr/>
        </p:nvPicPr>
        <p:blipFill>
          <a:blip r:embed="rId3" cstate="print"/>
          <a:srcRect l="14705" t="8937" r="19489" b="19693"/>
          <a:stretch>
            <a:fillRect/>
          </a:stretch>
        </p:blipFill>
        <p:spPr bwMode="auto">
          <a:xfrm>
            <a:off x="4284663" y="2844800"/>
            <a:ext cx="4176712" cy="3392488"/>
          </a:xfrm>
          <a:prstGeom prst="rect">
            <a:avLst/>
          </a:prstGeom>
          <a:noFill/>
          <a:ln w="9525">
            <a:solidFill>
              <a:srgbClr val="FF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78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57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P spid="75780"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GB">
                <a:latin typeface="Arial" charset="0"/>
                <a:cs typeface="Arial" charset="0"/>
              </a:rPr>
              <a:t>Combat Aircraft</a:t>
            </a:r>
          </a:p>
        </p:txBody>
      </p:sp>
      <p:sp>
        <p:nvSpPr>
          <p:cNvPr id="76803" name="Rectangle 3"/>
          <p:cNvSpPr>
            <a:spLocks noGrp="1" noChangeArrowheads="1"/>
          </p:cNvSpPr>
          <p:nvPr>
            <p:ph type="body" idx="1"/>
          </p:nvPr>
        </p:nvSpPr>
        <p:spPr>
          <a:xfrm>
            <a:off x="468313" y="1268413"/>
            <a:ext cx="8229600" cy="4525962"/>
          </a:xfrm>
        </p:spPr>
        <p:txBody>
          <a:bodyPr/>
          <a:lstStyle/>
          <a:p>
            <a:pPr marL="0" indent="0" algn="just"/>
            <a:r>
              <a:rPr lang="en-GB">
                <a:latin typeface="Arial" charset="0"/>
                <a:cs typeface="Arial" charset="0"/>
              </a:rPr>
              <a:t>At the beginning of this chapter, we said that combat aircraft fuselages can be quite different from other aircraft.</a:t>
            </a:r>
          </a:p>
          <a:p>
            <a:pPr marL="0" indent="0" algn="just"/>
            <a:endParaRPr lang="en-GB" sz="1000">
              <a:latin typeface="Arial" charset="0"/>
              <a:cs typeface="Arial" charset="0"/>
            </a:endParaRPr>
          </a:p>
          <a:p>
            <a:pPr marL="0" indent="0" algn="just"/>
            <a:r>
              <a:rPr lang="en-GB">
                <a:latin typeface="Arial" charset="0"/>
                <a:cs typeface="Arial" charset="0"/>
              </a:rPr>
              <a:t>The pressurised space is usually smaller, containing just the cockpit and perhaps an electronics bay, and pressures are much lower, because the pilot also uses an oxygen mask.</a:t>
            </a:r>
          </a:p>
          <a:p>
            <a:pPr marL="0" indent="0" algn="just"/>
            <a:endParaRPr lang="en-GB" sz="1000">
              <a:latin typeface="Arial" charset="0"/>
              <a:cs typeface="Arial" charset="0"/>
            </a:endParaRPr>
          </a:p>
          <a:p>
            <a:pPr marL="0" indent="0" algn="just"/>
            <a:r>
              <a:rPr lang="en-GB">
                <a:latin typeface="Arial" charset="0"/>
                <a:cs typeface="Arial" charset="0"/>
              </a:rPr>
              <a:t>Additionally, the fuselage will probably have a strong beam, called the </a:t>
            </a:r>
            <a:r>
              <a:rPr lang="en-GB">
                <a:solidFill>
                  <a:srgbClr val="FFFF00"/>
                </a:solidFill>
                <a:latin typeface="Arial" charset="0"/>
                <a:cs typeface="Arial" charset="0"/>
              </a:rPr>
              <a:t>‘</a:t>
            </a:r>
            <a:r>
              <a:rPr lang="en-GB" b="1" i="1">
                <a:solidFill>
                  <a:srgbClr val="FFFF00"/>
                </a:solidFill>
                <a:latin typeface="Arial" charset="0"/>
                <a:cs typeface="Arial" charset="0"/>
              </a:rPr>
              <a:t>keel beam</a:t>
            </a:r>
            <a:r>
              <a:rPr lang="en-GB">
                <a:solidFill>
                  <a:srgbClr val="FFFF00"/>
                </a:solidFill>
                <a:latin typeface="Arial" charset="0"/>
                <a:cs typeface="Arial" charset="0"/>
              </a:rPr>
              <a:t>’</a:t>
            </a:r>
            <a:r>
              <a:rPr lang="en-GB">
                <a:latin typeface="Arial" charset="0"/>
                <a:cs typeface="Arial" charset="0"/>
              </a:rPr>
              <a:t>.</a:t>
            </a:r>
          </a:p>
          <a:p>
            <a:pPr marL="0" indent="0" algn="just"/>
            <a:endParaRPr lang="en-GB" sz="1200">
              <a:latin typeface="Arial" charset="0"/>
              <a:cs typeface="Arial" charset="0"/>
            </a:endParaRPr>
          </a:p>
          <a:p>
            <a:pPr marL="828675" lvl="1" algn="just"/>
            <a:r>
              <a:rPr lang="en-GB">
                <a:latin typeface="Arial" charset="0"/>
                <a:cs typeface="Arial" charset="0"/>
              </a:rPr>
              <a:t>This runs fore and aft, and many of the major parts, like the engines, cannon and undercarriage are mounted to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8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80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8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a:latin typeface="Arial" charset="0"/>
                <a:cs typeface="Arial" charset="0"/>
              </a:rPr>
              <a:t>Conclusions</a:t>
            </a:r>
          </a:p>
        </p:txBody>
      </p:sp>
      <p:sp>
        <p:nvSpPr>
          <p:cNvPr id="77827" name="Rectangle 3"/>
          <p:cNvSpPr>
            <a:spLocks noGrp="1" noChangeArrowheads="1"/>
          </p:cNvSpPr>
          <p:nvPr>
            <p:ph type="body" idx="1"/>
          </p:nvPr>
        </p:nvSpPr>
        <p:spPr>
          <a:xfrm>
            <a:off x="533400" y="1196975"/>
            <a:ext cx="8077200" cy="5400675"/>
          </a:xfrm>
        </p:spPr>
        <p:txBody>
          <a:bodyPr/>
          <a:lstStyle/>
          <a:p>
            <a:pPr marL="0" indent="0" algn="just">
              <a:lnSpc>
                <a:spcPct val="90000"/>
              </a:lnSpc>
            </a:pPr>
            <a:r>
              <a:rPr lang="en-GB">
                <a:latin typeface="Arial" charset="0"/>
                <a:cs typeface="Arial" charset="0"/>
              </a:rPr>
              <a:t>Far from the fuselage being a simple structural component of the airframe, it is itself a complex assembly. The fuselage has to be able to cope with not only those loads exerted on it during flight, but it also must cope with being pressurised.</a:t>
            </a:r>
          </a:p>
          <a:p>
            <a:pPr marL="0" indent="0" algn="just">
              <a:lnSpc>
                <a:spcPct val="90000"/>
              </a:lnSpc>
            </a:pPr>
            <a:endParaRPr lang="en-GB" sz="1200">
              <a:latin typeface="Arial" charset="0"/>
              <a:cs typeface="Arial" charset="0"/>
            </a:endParaRPr>
          </a:p>
          <a:p>
            <a:pPr marL="0" indent="0" algn="just">
              <a:lnSpc>
                <a:spcPct val="90000"/>
              </a:lnSpc>
            </a:pPr>
            <a:r>
              <a:rPr lang="en-GB">
                <a:latin typeface="Arial" charset="0"/>
                <a:cs typeface="Arial" charset="0"/>
              </a:rPr>
              <a:t>It also needs to be spacious, in order to accommodate passengers and cargo, but yet structurally strong and rigid to withstand the loads.</a:t>
            </a:r>
          </a:p>
          <a:p>
            <a:pPr marL="0" indent="0" algn="just">
              <a:lnSpc>
                <a:spcPct val="90000"/>
              </a:lnSpc>
            </a:pPr>
            <a:endParaRPr lang="en-GB" sz="1200">
              <a:latin typeface="Arial" charset="0"/>
              <a:cs typeface="Arial" charset="0"/>
            </a:endParaRPr>
          </a:p>
          <a:p>
            <a:pPr marL="0" indent="0" algn="just">
              <a:lnSpc>
                <a:spcPct val="90000"/>
              </a:lnSpc>
            </a:pPr>
            <a:r>
              <a:rPr lang="en-GB">
                <a:latin typeface="Arial" charset="0"/>
                <a:cs typeface="Arial" charset="0"/>
              </a:rPr>
              <a:t>You should now have an understanding of both the function of the fuselage, the methods of construction and the specific considerations that need to be addressed during it’s design.</a:t>
            </a:r>
          </a:p>
          <a:p>
            <a:pPr marL="0" indent="0" algn="just">
              <a:lnSpc>
                <a:spcPct val="90000"/>
              </a:lnSpc>
            </a:pPr>
            <a:endParaRPr lang="en-GB" sz="1000">
              <a:latin typeface="Arial" charset="0"/>
              <a:cs typeface="Arial" charset="0"/>
            </a:endParaRPr>
          </a:p>
          <a:p>
            <a:pPr marL="0" indent="0" algn="ctr">
              <a:lnSpc>
                <a:spcPct val="90000"/>
              </a:lnSpc>
            </a:pPr>
            <a:r>
              <a:rPr lang="en-GB" i="1">
                <a:solidFill>
                  <a:srgbClr val="FFFF00"/>
                </a:solidFill>
                <a:latin typeface="Arial" charset="0"/>
                <a:cs typeface="Arial" charset="0"/>
              </a:rPr>
              <a:t>Any Questions?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82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77827">
                                            <p:txEl>
                                              <p:pRg st="6" end="6"/>
                                            </p:txEl>
                                          </p:spTgt>
                                        </p:tgtEl>
                                        <p:attrNameLst>
                                          <p:attrName>style.visibility</p:attrName>
                                        </p:attrNameLst>
                                      </p:cBhvr>
                                      <p:to>
                                        <p:strVal val="visible"/>
                                      </p:to>
                                    </p:set>
                                    <p:animEffect transition="in" filter="dissolve">
                                      <p:cBhvr>
                                        <p:cTn id="19" dur="500"/>
                                        <p:tgtEl>
                                          <p:spTgt spid="778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GB">
                <a:latin typeface="Arial" charset="0"/>
                <a:cs typeface="Arial" charset="0"/>
              </a:rPr>
              <a:t>Questions</a:t>
            </a:r>
            <a:endParaRPr lang="en-US">
              <a:latin typeface="Arial" charset="0"/>
              <a:cs typeface="Arial" charset="0"/>
            </a:endParaRPr>
          </a:p>
        </p:txBody>
      </p:sp>
      <p:sp>
        <p:nvSpPr>
          <p:cNvPr id="78851" name="Rectangle 3"/>
          <p:cNvSpPr>
            <a:spLocks noGrp="1" noChangeArrowheads="1"/>
          </p:cNvSpPr>
          <p:nvPr>
            <p:ph type="body" idx="1"/>
          </p:nvPr>
        </p:nvSpPr>
        <p:spPr>
          <a:xfrm>
            <a:off x="533400" y="1196975"/>
            <a:ext cx="8077200" cy="5400675"/>
          </a:xfrm>
        </p:spPr>
        <p:txBody>
          <a:bodyPr/>
          <a:lstStyle/>
          <a:p>
            <a:pPr marL="457200" indent="-457200" algn="just"/>
            <a:r>
              <a:rPr lang="en-GB">
                <a:latin typeface="Arial" charset="0"/>
                <a:cs typeface="Arial" charset="0"/>
              </a:rPr>
              <a:t>Here are some questions for you!</a:t>
            </a:r>
          </a:p>
          <a:p>
            <a:pPr marL="457200" indent="-457200" algn="just"/>
            <a:endParaRPr lang="en-GB" sz="1000">
              <a:latin typeface="Arial" charset="0"/>
              <a:cs typeface="Arial" charset="0"/>
            </a:endParaRPr>
          </a:p>
          <a:p>
            <a:pPr marL="457200" indent="-457200" algn="just">
              <a:buFontTx/>
              <a:buAutoNum type="arabicPeriod"/>
            </a:pPr>
            <a:r>
              <a:rPr lang="en-GB">
                <a:latin typeface="Arial" charset="0"/>
                <a:cs typeface="Arial" charset="0"/>
              </a:rPr>
              <a:t>What are the 3 distinct parts of a fuselage?</a:t>
            </a:r>
          </a:p>
          <a:p>
            <a:pPr marL="457200" indent="-457200" algn="just">
              <a:buFontTx/>
              <a:buAutoNum type="arabicPeriod"/>
            </a:pPr>
            <a:endParaRPr lang="en-GB" sz="1000">
              <a:latin typeface="Arial" charset="0"/>
              <a:cs typeface="Arial" charset="0"/>
            </a:endParaRPr>
          </a:p>
          <a:p>
            <a:pPr marL="457200" indent="-457200" algn="just">
              <a:buFontTx/>
              <a:buAutoNum type="arabicPeriod"/>
            </a:pPr>
            <a:r>
              <a:rPr lang="en-GB">
                <a:latin typeface="Arial" charset="0"/>
                <a:cs typeface="Arial" charset="0"/>
              </a:rPr>
              <a:t>Why are civil airliner fuselages generally circular in section?</a:t>
            </a:r>
          </a:p>
          <a:p>
            <a:pPr marL="457200" indent="-457200" algn="just">
              <a:buFontTx/>
              <a:buAutoNum type="arabicPeriod"/>
            </a:pPr>
            <a:endParaRPr lang="en-US" sz="1000">
              <a:latin typeface="Arial" charset="0"/>
              <a:cs typeface="Arial" charset="0"/>
            </a:endParaRPr>
          </a:p>
          <a:p>
            <a:pPr marL="457200" indent="-457200" algn="just">
              <a:buFontTx/>
              <a:buAutoNum type="arabicPeriod"/>
            </a:pPr>
            <a:r>
              <a:rPr lang="en-US">
                <a:latin typeface="Arial" charset="0"/>
                <a:cs typeface="Arial" charset="0"/>
              </a:rPr>
              <a:t>What is a </a:t>
            </a:r>
            <a:r>
              <a:rPr lang="en-US" b="1" i="1">
                <a:latin typeface="Arial" charset="0"/>
                <a:cs typeface="Arial" charset="0"/>
              </a:rPr>
              <a:t>semi-monocoque</a:t>
            </a:r>
            <a:r>
              <a:rPr lang="en-US">
                <a:latin typeface="Arial" charset="0"/>
                <a:cs typeface="Arial" charset="0"/>
              </a:rPr>
              <a:t> fuselage?</a:t>
            </a:r>
          </a:p>
          <a:p>
            <a:pPr marL="457200" indent="-457200" algn="just">
              <a:buFontTx/>
              <a:buAutoNum type="arabicPeriod"/>
            </a:pPr>
            <a:endParaRPr lang="en-GB" sz="1000">
              <a:latin typeface="Arial" charset="0"/>
              <a:cs typeface="Arial" charset="0"/>
            </a:endParaRPr>
          </a:p>
          <a:p>
            <a:pPr marL="457200" indent="-457200" algn="just">
              <a:buFontTx/>
              <a:buAutoNum type="arabicPeriod"/>
            </a:pPr>
            <a:r>
              <a:rPr lang="en-GB">
                <a:latin typeface="Arial" charset="0"/>
                <a:cs typeface="Arial" charset="0"/>
              </a:rPr>
              <a:t>What forces and loads must the fuselage cope with?</a:t>
            </a:r>
            <a:endParaRPr lang="en-US">
              <a:latin typeface="Arial" charset="0"/>
              <a:cs typeface="Arial" charset="0"/>
            </a:endParaRPr>
          </a:p>
        </p:txBody>
      </p:sp>
      <p:sp>
        <p:nvSpPr>
          <p:cNvPr id="29700" name="AutoShape 4">
            <a:hlinkClick r:id="rId3" action="ppaction://hlinkpres?slideindex=1&amp;slidetitle="/>
          </p:cNvPr>
          <p:cNvSpPr>
            <a:spLocks noChangeArrowheads="1"/>
          </p:cNvSpPr>
          <p:nvPr/>
        </p:nvSpPr>
        <p:spPr bwMode="auto">
          <a:xfrm rot="5400000">
            <a:off x="8748713" y="115888"/>
            <a:ext cx="287337" cy="287337"/>
          </a:xfrm>
          <a:custGeom>
            <a:avLst/>
            <a:gdLst>
              <a:gd name="T0" fmla="*/ 1636876 w 21600"/>
              <a:gd name="T1" fmla="*/ 0 h 21600"/>
              <a:gd name="T2" fmla="*/ 540619 w 21600"/>
              <a:gd name="T3" fmla="*/ 3822341 h 21600"/>
              <a:gd name="T4" fmla="*/ 1720936 w 21600"/>
              <a:gd name="T5" fmla="*/ 1470540 h 21600"/>
              <a:gd name="T6" fmla="*/ 2771551 w 21600"/>
              <a:gd name="T7" fmla="*/ 2527874 h 21600"/>
              <a:gd name="T8" fmla="*/ 3822341 w 21600"/>
              <a:gd name="T9" fmla="*/ 147054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rgbClr val="FFFF00"/>
          </a:solidFill>
          <a:ln w="9525">
            <a:solidFill>
              <a:schemeClr val="tx1"/>
            </a:solidFill>
            <a:miter lim="800000"/>
            <a:headEnd/>
            <a:tailEnd/>
          </a:ln>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8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85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85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88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80963"/>
            <a:ext cx="8229600" cy="684212"/>
          </a:xfrm>
        </p:spPr>
        <p:txBody>
          <a:bodyPr/>
          <a:lstStyle/>
          <a:p>
            <a:endParaRPr lang="en-GB">
              <a:latin typeface="Arial" charset="0"/>
              <a:cs typeface="Arial" charset="0"/>
            </a:endParaRPr>
          </a:p>
        </p:txBody>
      </p:sp>
      <p:sp>
        <p:nvSpPr>
          <p:cNvPr id="30723" name="Content Placeholder 4"/>
          <p:cNvSpPr>
            <a:spLocks noGrp="1"/>
          </p:cNvSpPr>
          <p:nvPr>
            <p:ph idx="1"/>
          </p:nvPr>
        </p:nvSpPr>
        <p:spPr>
          <a:xfrm>
            <a:off x="468313" y="1052513"/>
            <a:ext cx="8229600" cy="4752975"/>
          </a:xfrm>
        </p:spPr>
        <p:txBody>
          <a:bodyPr/>
          <a:lstStyle/>
          <a:p>
            <a:pPr algn="ctr"/>
            <a:endParaRPr lang="en-GB">
              <a:latin typeface="Arial" charset="0"/>
              <a:cs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descr="tornadogr03"/>
          <p:cNvPicPr>
            <a:picLocks noChangeArrowheads="1"/>
          </p:cNvPicPr>
          <p:nvPr/>
        </p:nvPicPr>
        <p:blipFill>
          <a:blip r:embed="rId3" cstate="print">
            <a:lum bright="12000" contrast="6000"/>
          </a:blip>
          <a:srcRect/>
          <a:stretch>
            <a:fillRect/>
          </a:stretch>
        </p:blipFill>
        <p:spPr bwMode="auto">
          <a:xfrm>
            <a:off x="684213" y="404813"/>
            <a:ext cx="7921625" cy="5329237"/>
          </a:xfrm>
          <a:prstGeom prst="rect">
            <a:avLst/>
          </a:prstGeom>
          <a:noFill/>
          <a:ln w="9525">
            <a:solidFill>
              <a:srgbClr val="FF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81"/>
                                        </p:tgtEl>
                                        <p:attrNameLst>
                                          <p:attrName>style.visibility</p:attrName>
                                        </p:attrNameLst>
                                      </p:cBhvr>
                                      <p:to>
                                        <p:strVal val="visible"/>
                                      </p:to>
                                    </p:set>
                                    <p:animEffect transition="in" filter="fade">
                                      <p:cBhvr>
                                        <p:cTn id="7" dur="2000"/>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a:latin typeface="Arial" charset="0"/>
                <a:cs typeface="Arial" charset="0"/>
              </a:rPr>
              <a:t>Learning Objectives</a:t>
            </a:r>
            <a:endParaRPr lang="en-US">
              <a:latin typeface="Arial" charset="0"/>
              <a:cs typeface="Arial" charset="0"/>
            </a:endParaRPr>
          </a:p>
        </p:txBody>
      </p:sp>
      <p:sp>
        <p:nvSpPr>
          <p:cNvPr id="54275" name="Rectangle 3"/>
          <p:cNvSpPr>
            <a:spLocks noGrp="1" noChangeArrowheads="1"/>
          </p:cNvSpPr>
          <p:nvPr>
            <p:ph type="body" idx="1"/>
          </p:nvPr>
        </p:nvSpPr>
        <p:spPr/>
        <p:txBody>
          <a:bodyPr/>
          <a:lstStyle/>
          <a:p>
            <a:pPr marL="0" indent="0" algn="just"/>
            <a:r>
              <a:rPr lang="en-GB">
                <a:latin typeface="Arial" charset="0"/>
                <a:cs typeface="Arial" charset="0"/>
              </a:rPr>
              <a:t>The purpose of this chapter is to discuss in more detail the first of the </a:t>
            </a:r>
            <a:r>
              <a:rPr lang="en-GB" b="1" i="1">
                <a:latin typeface="Arial" charset="0"/>
                <a:cs typeface="Arial" charset="0"/>
              </a:rPr>
              <a:t>4 major components</a:t>
            </a:r>
            <a:r>
              <a:rPr lang="en-GB">
                <a:latin typeface="Arial" charset="0"/>
                <a:cs typeface="Arial" charset="0"/>
              </a:rPr>
              <a:t> few learned about in Chapter 1, the Fuselage.</a:t>
            </a:r>
          </a:p>
          <a:p>
            <a:pPr marL="0" indent="0" algn="just"/>
            <a:endParaRPr lang="en-GB">
              <a:latin typeface="Arial" charset="0"/>
              <a:cs typeface="Arial" charset="0"/>
            </a:endParaRPr>
          </a:p>
          <a:p>
            <a:pPr marL="0" indent="0" algn="just"/>
            <a:r>
              <a:rPr lang="en-GB">
                <a:latin typeface="Arial" charset="0"/>
                <a:cs typeface="Arial" charset="0"/>
              </a:rPr>
              <a:t>By the end of the lesson you should have an understanding of the construction of the fuselage, and what loads and forces act upon them.</a:t>
            </a:r>
          </a:p>
          <a:p>
            <a:pPr marL="0" indent="0" algn="just"/>
            <a:endParaRPr lang="en-GB">
              <a:latin typeface="Arial" charset="0"/>
              <a:cs typeface="Arial" charset="0"/>
            </a:endParaRPr>
          </a:p>
          <a:p>
            <a:pPr marL="0" indent="0" algn="ctr"/>
            <a:r>
              <a:rPr lang="en-GB" i="1">
                <a:solidFill>
                  <a:srgbClr val="FFFF00"/>
                </a:solidFill>
                <a:latin typeface="Arial" charset="0"/>
                <a:cs typeface="Arial" charset="0"/>
              </a:rPr>
              <a:t>But first a recap of Chapter 3 with some questions.</a:t>
            </a:r>
            <a:endParaRPr lang="en-US" i="1">
              <a:solidFill>
                <a:srgbClr val="FFFF00"/>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4275">
                                            <p:txEl>
                                              <p:pRg st="4" end="4"/>
                                            </p:txEl>
                                          </p:spTgt>
                                        </p:tgtEl>
                                        <p:attrNameLst>
                                          <p:attrName>style.visibility</p:attrName>
                                        </p:attrNameLst>
                                      </p:cBhvr>
                                      <p:to>
                                        <p:strVal val="visible"/>
                                      </p:to>
                                    </p:set>
                                    <p:animEffect transition="in" filter="dissolve">
                                      <p:cBhvr>
                                        <p:cTn id="15" dur="500"/>
                                        <p:tgtEl>
                                          <p:spTgt spid="542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a:latin typeface="Arial" charset="0"/>
                <a:cs typeface="Arial" charset="0"/>
              </a:rPr>
              <a:t>Chapter 3 Revision</a:t>
            </a:r>
            <a:endParaRPr lang="en-US">
              <a:latin typeface="Arial" charset="0"/>
              <a:cs typeface="Arial" charset="0"/>
            </a:endParaRPr>
          </a:p>
        </p:txBody>
      </p:sp>
      <p:sp>
        <p:nvSpPr>
          <p:cNvPr id="55299" name="Rectangle 3"/>
          <p:cNvSpPr>
            <a:spLocks noGrp="1" noChangeArrowheads="1"/>
          </p:cNvSpPr>
          <p:nvPr>
            <p:ph type="body" idx="1"/>
          </p:nvPr>
        </p:nvSpPr>
        <p:spPr>
          <a:xfrm>
            <a:off x="468313" y="1341438"/>
            <a:ext cx="8229600" cy="4525962"/>
          </a:xfrm>
        </p:spPr>
        <p:txBody>
          <a:bodyPr/>
          <a:lstStyle/>
          <a:p>
            <a:pPr marL="457200" indent="-457200" algn="just"/>
            <a:r>
              <a:rPr lang="en-GB">
                <a:latin typeface="Arial" charset="0"/>
                <a:cs typeface="Arial" charset="0"/>
              </a:rPr>
              <a:t>A couple of questions about the previous chapters.</a:t>
            </a:r>
          </a:p>
          <a:p>
            <a:pPr marL="457200" indent="-457200" algn="just"/>
            <a:endParaRPr lang="en-GB" sz="1000">
              <a:latin typeface="Arial" charset="0"/>
              <a:cs typeface="Arial" charset="0"/>
            </a:endParaRPr>
          </a:p>
          <a:p>
            <a:pPr marL="457200" indent="-457200" algn="just">
              <a:buFontTx/>
              <a:buAutoNum type="arabicPeriod"/>
            </a:pPr>
            <a:r>
              <a:rPr lang="en-GB">
                <a:latin typeface="Arial" charset="0"/>
                <a:cs typeface="Arial" charset="0"/>
              </a:rPr>
              <a:t>Name one advantage of the ‘</a:t>
            </a:r>
            <a:r>
              <a:rPr lang="en-GB" i="1">
                <a:latin typeface="Arial" charset="0"/>
                <a:cs typeface="Arial" charset="0"/>
              </a:rPr>
              <a:t>Extrusion</a:t>
            </a:r>
            <a:r>
              <a:rPr lang="en-GB">
                <a:latin typeface="Arial" charset="0"/>
                <a:cs typeface="Arial" charset="0"/>
              </a:rPr>
              <a:t>’ process over the other material forming manufacturing processes?</a:t>
            </a:r>
          </a:p>
          <a:p>
            <a:pPr marL="457200" indent="-457200" algn="just">
              <a:buFontTx/>
              <a:buAutoNum type="arabicPeriod"/>
            </a:pPr>
            <a:endParaRPr lang="en-GB">
              <a:latin typeface="Arial" charset="0"/>
              <a:cs typeface="Arial" charset="0"/>
            </a:endParaRPr>
          </a:p>
          <a:p>
            <a:pPr marL="457200" indent="-457200" algn="just">
              <a:buFontTx/>
              <a:buAutoNum type="arabicPeriod"/>
            </a:pPr>
            <a:r>
              <a:rPr lang="en-GB">
                <a:latin typeface="Arial" charset="0"/>
                <a:cs typeface="Arial" charset="0"/>
              </a:rPr>
              <a:t>What are the </a:t>
            </a:r>
            <a:r>
              <a:rPr lang="en-GB" b="1">
                <a:latin typeface="Arial" charset="0"/>
                <a:cs typeface="Arial" charset="0"/>
              </a:rPr>
              <a:t>3</a:t>
            </a:r>
            <a:r>
              <a:rPr lang="en-GB">
                <a:latin typeface="Arial" charset="0"/>
                <a:cs typeface="Arial" charset="0"/>
              </a:rPr>
              <a:t> main forging classes?</a:t>
            </a:r>
          </a:p>
          <a:p>
            <a:pPr marL="457200" indent="-457200" algn="just">
              <a:buFontTx/>
              <a:buAutoNum type="arabicPeriod"/>
            </a:pPr>
            <a:endParaRPr lang="en-GB">
              <a:latin typeface="Arial" charset="0"/>
              <a:cs typeface="Arial" charset="0"/>
            </a:endParaRPr>
          </a:p>
          <a:p>
            <a:pPr marL="457200" indent="-457200" algn="just">
              <a:buFontTx/>
              <a:buAutoNum type="arabicPeriod"/>
            </a:pPr>
            <a:r>
              <a:rPr lang="en-GB">
                <a:latin typeface="Arial" charset="0"/>
                <a:cs typeface="Arial" charset="0"/>
              </a:rPr>
              <a:t>What does the acronym </a:t>
            </a:r>
            <a:r>
              <a:rPr lang="en-GB" b="1">
                <a:latin typeface="Arial" charset="0"/>
                <a:cs typeface="Arial" charset="0"/>
              </a:rPr>
              <a:t>EDM</a:t>
            </a:r>
            <a:r>
              <a:rPr lang="en-GB">
                <a:latin typeface="Arial" charset="0"/>
                <a:cs typeface="Arial" charset="0"/>
              </a:rPr>
              <a:t> stand for?</a:t>
            </a:r>
          </a:p>
          <a:p>
            <a:pPr marL="457200" indent="-457200" algn="just">
              <a:buFontTx/>
              <a:buAutoNum type="arabicPeriod"/>
            </a:pPr>
            <a:endParaRPr lang="en-GB">
              <a:latin typeface="Arial" charset="0"/>
              <a:cs typeface="Arial" charset="0"/>
            </a:endParaRPr>
          </a:p>
          <a:p>
            <a:pPr marL="457200" indent="-457200" algn="just">
              <a:buFontTx/>
              <a:buAutoNum type="arabicPeriod"/>
            </a:pPr>
            <a:r>
              <a:rPr lang="en-GB">
                <a:latin typeface="Arial" charset="0"/>
                <a:cs typeface="Arial" charset="0"/>
              </a:rPr>
              <a:t>What is the most common </a:t>
            </a:r>
            <a:r>
              <a:rPr lang="en-GB" b="1">
                <a:latin typeface="Arial" charset="0"/>
                <a:cs typeface="Arial" charset="0"/>
              </a:rPr>
              <a:t>Material Removal</a:t>
            </a:r>
            <a:r>
              <a:rPr lang="en-GB">
                <a:latin typeface="Arial" charset="0"/>
                <a:cs typeface="Arial" charset="0"/>
              </a:rPr>
              <a:t> technique?</a:t>
            </a:r>
          </a:p>
          <a:p>
            <a:pPr marL="457200" indent="-457200" algn="just"/>
            <a:endParaRPr lang="en-US">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29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29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2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a:latin typeface="Arial" charset="0"/>
                <a:cs typeface="Arial" charset="0"/>
              </a:rPr>
              <a:t>The Fuselage</a:t>
            </a:r>
            <a:endParaRPr lang="en-US">
              <a:latin typeface="Arial" charset="0"/>
              <a:cs typeface="Arial" charset="0"/>
            </a:endParaRPr>
          </a:p>
        </p:txBody>
      </p:sp>
      <p:sp>
        <p:nvSpPr>
          <p:cNvPr id="56323" name="Rectangle 3"/>
          <p:cNvSpPr>
            <a:spLocks noGrp="1" noChangeArrowheads="1"/>
          </p:cNvSpPr>
          <p:nvPr>
            <p:ph type="body" idx="1"/>
          </p:nvPr>
        </p:nvSpPr>
        <p:spPr>
          <a:xfrm>
            <a:off x="533400" y="1079500"/>
            <a:ext cx="8077200" cy="5734050"/>
          </a:xfrm>
        </p:spPr>
        <p:txBody>
          <a:bodyPr/>
          <a:lstStyle/>
          <a:p>
            <a:pPr marL="0" indent="0" algn="just">
              <a:lnSpc>
                <a:spcPct val="90000"/>
              </a:lnSpc>
            </a:pPr>
            <a:r>
              <a:rPr lang="en-GB">
                <a:latin typeface="Arial" charset="0"/>
                <a:cs typeface="Arial" charset="0"/>
              </a:rPr>
              <a:t>Similar to the wing, the fuselage has many jobs to do. Can you think of any?</a:t>
            </a:r>
          </a:p>
          <a:p>
            <a:pPr marL="0" indent="0" algn="just">
              <a:lnSpc>
                <a:spcPct val="90000"/>
              </a:lnSpc>
            </a:pPr>
            <a:endParaRPr lang="en-GB">
              <a:latin typeface="Arial" charset="0"/>
              <a:cs typeface="Arial" charset="0"/>
            </a:endParaRPr>
          </a:p>
          <a:p>
            <a:pPr marL="0" indent="0" algn="just">
              <a:lnSpc>
                <a:spcPct val="90000"/>
              </a:lnSpc>
            </a:pPr>
            <a:endParaRPr lang="en-GB">
              <a:latin typeface="Arial" charset="0"/>
              <a:cs typeface="Arial" charset="0"/>
            </a:endParaRPr>
          </a:p>
          <a:p>
            <a:pPr marL="0" indent="0" algn="just">
              <a:lnSpc>
                <a:spcPct val="90000"/>
              </a:lnSpc>
            </a:pPr>
            <a:endParaRPr lang="en-GB">
              <a:latin typeface="Arial" charset="0"/>
              <a:cs typeface="Arial" charset="0"/>
            </a:endParaRPr>
          </a:p>
          <a:p>
            <a:pPr marL="0" indent="0" algn="just">
              <a:lnSpc>
                <a:spcPct val="90000"/>
              </a:lnSpc>
            </a:pPr>
            <a:endParaRPr lang="en-GB">
              <a:latin typeface="Arial" charset="0"/>
              <a:cs typeface="Arial" charset="0"/>
            </a:endParaRPr>
          </a:p>
          <a:p>
            <a:pPr marL="0" indent="0" algn="just">
              <a:lnSpc>
                <a:spcPct val="90000"/>
              </a:lnSpc>
            </a:pPr>
            <a:endParaRPr lang="en-GB">
              <a:latin typeface="Arial" charset="0"/>
              <a:cs typeface="Arial" charset="0"/>
            </a:endParaRPr>
          </a:p>
          <a:p>
            <a:pPr marL="0" indent="0" algn="just">
              <a:lnSpc>
                <a:spcPct val="90000"/>
              </a:lnSpc>
            </a:pPr>
            <a:endParaRPr lang="en-GB">
              <a:latin typeface="Arial" charset="0"/>
              <a:cs typeface="Arial" charset="0"/>
            </a:endParaRPr>
          </a:p>
          <a:p>
            <a:pPr marL="0" indent="0" algn="just">
              <a:lnSpc>
                <a:spcPct val="90000"/>
              </a:lnSpc>
            </a:pPr>
            <a:endParaRPr lang="en-GB">
              <a:latin typeface="Arial" charset="0"/>
              <a:cs typeface="Arial" charset="0"/>
            </a:endParaRPr>
          </a:p>
          <a:p>
            <a:pPr marL="0" indent="0" algn="just">
              <a:lnSpc>
                <a:spcPct val="90000"/>
              </a:lnSpc>
            </a:pPr>
            <a:r>
              <a:rPr lang="en-GB">
                <a:latin typeface="Arial" charset="0"/>
                <a:cs typeface="Arial" charset="0"/>
              </a:rPr>
              <a:t>So, like the wing, the fuselage can do lots of different jobs, and most of the time, it does lots of them at the same time.</a:t>
            </a:r>
          </a:p>
          <a:p>
            <a:pPr marL="0" indent="0" algn="just">
              <a:lnSpc>
                <a:spcPct val="90000"/>
              </a:lnSpc>
            </a:pPr>
            <a:endParaRPr lang="en-GB" sz="1200">
              <a:latin typeface="Arial" charset="0"/>
              <a:cs typeface="Arial" charset="0"/>
            </a:endParaRPr>
          </a:p>
          <a:p>
            <a:pPr marL="0" indent="0" algn="just">
              <a:lnSpc>
                <a:spcPct val="90000"/>
              </a:lnSpc>
            </a:pPr>
            <a:r>
              <a:rPr lang="en-GB">
                <a:latin typeface="Arial" charset="0"/>
                <a:cs typeface="Arial" charset="0"/>
              </a:rPr>
              <a:t>Add to this, most modern aircraft have some sort of pressurisation.</a:t>
            </a:r>
          </a:p>
          <a:p>
            <a:pPr marL="0" indent="0" algn="just">
              <a:lnSpc>
                <a:spcPct val="90000"/>
              </a:lnSpc>
            </a:pPr>
            <a:endParaRPr lang="en-US">
              <a:latin typeface="Arial" charset="0"/>
              <a:cs typeface="Arial" charset="0"/>
            </a:endParaRPr>
          </a:p>
        </p:txBody>
      </p:sp>
      <p:sp>
        <p:nvSpPr>
          <p:cNvPr id="56324" name="Rectangle 4"/>
          <p:cNvSpPr>
            <a:spLocks noChangeArrowheads="1"/>
          </p:cNvSpPr>
          <p:nvPr/>
        </p:nvSpPr>
        <p:spPr bwMode="auto">
          <a:xfrm rot="-774514">
            <a:off x="611188" y="1989138"/>
            <a:ext cx="3525837" cy="457200"/>
          </a:xfrm>
          <a:prstGeom prst="rect">
            <a:avLst/>
          </a:prstGeom>
          <a:noFill/>
          <a:ln w="9525">
            <a:noFill/>
            <a:miter lim="800000"/>
            <a:headEnd/>
            <a:tailEnd/>
          </a:ln>
        </p:spPr>
        <p:txBody>
          <a:bodyPr>
            <a:spAutoFit/>
          </a:bodyPr>
          <a:lstStyle/>
          <a:p>
            <a:pPr algn="ctr"/>
            <a:r>
              <a:rPr lang="en-GB">
                <a:solidFill>
                  <a:srgbClr val="FFFF00"/>
                </a:solidFill>
              </a:rPr>
              <a:t>Carries Payload</a:t>
            </a:r>
            <a:endParaRPr lang="en-US">
              <a:solidFill>
                <a:srgbClr val="FFFF00"/>
              </a:solidFill>
            </a:endParaRPr>
          </a:p>
        </p:txBody>
      </p:sp>
      <p:sp>
        <p:nvSpPr>
          <p:cNvPr id="56325" name="Rectangle 5"/>
          <p:cNvSpPr>
            <a:spLocks noChangeArrowheads="1"/>
          </p:cNvSpPr>
          <p:nvPr/>
        </p:nvSpPr>
        <p:spPr bwMode="auto">
          <a:xfrm rot="884197">
            <a:off x="2700338" y="2565400"/>
            <a:ext cx="3440112" cy="822325"/>
          </a:xfrm>
          <a:prstGeom prst="rect">
            <a:avLst/>
          </a:prstGeom>
          <a:noFill/>
          <a:ln w="9525">
            <a:noFill/>
            <a:miter lim="800000"/>
            <a:headEnd/>
            <a:tailEnd/>
          </a:ln>
        </p:spPr>
        <p:txBody>
          <a:bodyPr>
            <a:spAutoFit/>
          </a:bodyPr>
          <a:lstStyle/>
          <a:p>
            <a:pPr algn="ctr"/>
            <a:r>
              <a:rPr lang="en-GB">
                <a:solidFill>
                  <a:srgbClr val="FFFF00"/>
                </a:solidFill>
              </a:rPr>
              <a:t>It’s where the pilot and/or crew sit</a:t>
            </a:r>
            <a:endParaRPr lang="en-US">
              <a:solidFill>
                <a:srgbClr val="FFFF00"/>
              </a:solidFill>
            </a:endParaRPr>
          </a:p>
        </p:txBody>
      </p:sp>
      <p:sp>
        <p:nvSpPr>
          <p:cNvPr id="56326" name="Rectangle 6"/>
          <p:cNvSpPr>
            <a:spLocks noChangeArrowheads="1"/>
          </p:cNvSpPr>
          <p:nvPr/>
        </p:nvSpPr>
        <p:spPr bwMode="auto">
          <a:xfrm rot="-235407">
            <a:off x="260350" y="3543300"/>
            <a:ext cx="4024313" cy="822325"/>
          </a:xfrm>
          <a:prstGeom prst="rect">
            <a:avLst/>
          </a:prstGeom>
          <a:noFill/>
          <a:ln w="9525">
            <a:noFill/>
            <a:miter lim="800000"/>
            <a:headEnd/>
            <a:tailEnd/>
          </a:ln>
        </p:spPr>
        <p:txBody>
          <a:bodyPr>
            <a:spAutoFit/>
          </a:bodyPr>
          <a:lstStyle/>
          <a:p>
            <a:pPr algn="ctr"/>
            <a:r>
              <a:rPr lang="en-GB">
                <a:solidFill>
                  <a:srgbClr val="FFFF00"/>
                </a:solidFill>
              </a:rPr>
              <a:t>House the engine or engines</a:t>
            </a:r>
            <a:endParaRPr lang="en-US">
              <a:solidFill>
                <a:srgbClr val="FFFF00"/>
              </a:solidFill>
            </a:endParaRPr>
          </a:p>
        </p:txBody>
      </p:sp>
      <p:sp>
        <p:nvSpPr>
          <p:cNvPr id="56327" name="Rectangle 7"/>
          <p:cNvSpPr>
            <a:spLocks noChangeArrowheads="1"/>
          </p:cNvSpPr>
          <p:nvPr/>
        </p:nvSpPr>
        <p:spPr bwMode="auto">
          <a:xfrm rot="485135">
            <a:off x="4670425" y="2060575"/>
            <a:ext cx="3695700" cy="457200"/>
          </a:xfrm>
          <a:prstGeom prst="rect">
            <a:avLst/>
          </a:prstGeom>
          <a:noFill/>
          <a:ln w="9525">
            <a:noFill/>
            <a:miter lim="800000"/>
            <a:headEnd/>
            <a:tailEnd/>
          </a:ln>
        </p:spPr>
        <p:txBody>
          <a:bodyPr wrap="none">
            <a:spAutoFit/>
          </a:bodyPr>
          <a:lstStyle/>
          <a:p>
            <a:pPr algn="ctr"/>
            <a:r>
              <a:rPr lang="en-GB">
                <a:solidFill>
                  <a:srgbClr val="FFFF00"/>
                </a:solidFill>
              </a:rPr>
              <a:t>Houses the undercarriage</a:t>
            </a:r>
            <a:endParaRPr lang="en-US">
              <a:solidFill>
                <a:srgbClr val="FFFF00"/>
              </a:solidFill>
            </a:endParaRPr>
          </a:p>
        </p:txBody>
      </p:sp>
      <p:sp>
        <p:nvSpPr>
          <p:cNvPr id="56328" name="Rectangle 8"/>
          <p:cNvSpPr>
            <a:spLocks noChangeArrowheads="1"/>
          </p:cNvSpPr>
          <p:nvPr/>
        </p:nvSpPr>
        <p:spPr bwMode="auto">
          <a:xfrm rot="180011">
            <a:off x="684213" y="2900363"/>
            <a:ext cx="2474912" cy="457200"/>
          </a:xfrm>
          <a:prstGeom prst="rect">
            <a:avLst/>
          </a:prstGeom>
          <a:noFill/>
          <a:ln w="9525">
            <a:noFill/>
            <a:miter lim="800000"/>
            <a:headEnd/>
            <a:tailEnd/>
          </a:ln>
        </p:spPr>
        <p:txBody>
          <a:bodyPr wrap="none">
            <a:spAutoFit/>
          </a:bodyPr>
          <a:lstStyle/>
          <a:p>
            <a:pPr algn="ctr"/>
            <a:r>
              <a:rPr lang="en-GB">
                <a:solidFill>
                  <a:srgbClr val="FFFF00"/>
                </a:solidFill>
              </a:rPr>
              <a:t>Carries weapons</a:t>
            </a:r>
            <a:endParaRPr lang="en-US">
              <a:solidFill>
                <a:srgbClr val="FFFF00"/>
              </a:solidFill>
            </a:endParaRPr>
          </a:p>
        </p:txBody>
      </p:sp>
      <p:sp>
        <p:nvSpPr>
          <p:cNvPr id="56329" name="Rectangle 9"/>
          <p:cNvSpPr>
            <a:spLocks noChangeArrowheads="1"/>
          </p:cNvSpPr>
          <p:nvPr/>
        </p:nvSpPr>
        <p:spPr bwMode="auto">
          <a:xfrm rot="438572">
            <a:off x="4208463" y="3860800"/>
            <a:ext cx="4251325" cy="457200"/>
          </a:xfrm>
          <a:prstGeom prst="rect">
            <a:avLst/>
          </a:prstGeom>
          <a:noFill/>
          <a:ln w="9525">
            <a:noFill/>
            <a:miter lim="800000"/>
            <a:headEnd/>
            <a:tailEnd/>
          </a:ln>
        </p:spPr>
        <p:txBody>
          <a:bodyPr wrap="none">
            <a:spAutoFit/>
          </a:bodyPr>
          <a:lstStyle/>
          <a:p>
            <a:pPr algn="ctr"/>
            <a:r>
              <a:rPr lang="en-GB">
                <a:solidFill>
                  <a:srgbClr val="FFFF00"/>
                </a:solidFill>
              </a:rPr>
              <a:t>Links the wings to the tail unit </a:t>
            </a:r>
            <a:endParaRPr lang="en-US">
              <a:solidFill>
                <a:srgbClr val="FFFF00"/>
              </a:solidFill>
            </a:endParaRPr>
          </a:p>
        </p:txBody>
      </p:sp>
      <p:sp>
        <p:nvSpPr>
          <p:cNvPr id="56330" name="Rectangle 10"/>
          <p:cNvSpPr>
            <a:spLocks noChangeArrowheads="1"/>
          </p:cNvSpPr>
          <p:nvPr/>
        </p:nvSpPr>
        <p:spPr bwMode="auto">
          <a:xfrm rot="669271">
            <a:off x="5919788" y="2894013"/>
            <a:ext cx="2828925" cy="822325"/>
          </a:xfrm>
          <a:prstGeom prst="rect">
            <a:avLst/>
          </a:prstGeom>
          <a:noFill/>
          <a:ln w="9525">
            <a:noFill/>
            <a:miter lim="800000"/>
            <a:headEnd/>
            <a:tailEnd/>
          </a:ln>
        </p:spPr>
        <p:txBody>
          <a:bodyPr>
            <a:spAutoFit/>
          </a:bodyPr>
          <a:lstStyle/>
          <a:p>
            <a:pPr algn="ctr"/>
            <a:r>
              <a:rPr lang="en-GB">
                <a:solidFill>
                  <a:srgbClr val="FFFF00"/>
                </a:solidFill>
              </a:rPr>
              <a:t>Houses the aircraft systems</a:t>
            </a:r>
            <a:endParaRPr lang="en-US">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3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3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3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63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63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632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63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P spid="56324" grpId="0"/>
      <p:bldP spid="56325" grpId="0"/>
      <p:bldP spid="56326" grpId="0"/>
      <p:bldP spid="56327" grpId="0"/>
      <p:bldP spid="56328" grpId="0"/>
      <p:bldP spid="56329" grpId="0"/>
      <p:bldP spid="563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a:latin typeface="Arial" charset="0"/>
                <a:cs typeface="Arial" charset="0"/>
              </a:rPr>
              <a:t>Pressurisation </a:t>
            </a:r>
            <a:endParaRPr lang="en-US">
              <a:latin typeface="Arial" charset="0"/>
              <a:cs typeface="Arial" charset="0"/>
            </a:endParaRPr>
          </a:p>
        </p:txBody>
      </p:sp>
      <p:sp>
        <p:nvSpPr>
          <p:cNvPr id="57347" name="Rectangle 3"/>
          <p:cNvSpPr>
            <a:spLocks noGrp="1" noChangeArrowheads="1"/>
          </p:cNvSpPr>
          <p:nvPr>
            <p:ph type="body" idx="1"/>
          </p:nvPr>
        </p:nvSpPr>
        <p:spPr>
          <a:xfrm>
            <a:off x="468313" y="1268413"/>
            <a:ext cx="8229600" cy="4525962"/>
          </a:xfrm>
        </p:spPr>
        <p:txBody>
          <a:bodyPr/>
          <a:lstStyle/>
          <a:p>
            <a:pPr marL="0" indent="0" algn="ctr"/>
            <a:r>
              <a:rPr lang="en-GB" i="1">
                <a:solidFill>
                  <a:srgbClr val="FFFF00"/>
                </a:solidFill>
                <a:latin typeface="Arial" charset="0"/>
                <a:cs typeface="Arial" charset="0"/>
              </a:rPr>
              <a:t>Why do you think they pressurise the air inside the fuselage?</a:t>
            </a:r>
          </a:p>
          <a:p>
            <a:pPr marL="0" indent="0"/>
            <a:endParaRPr lang="en-GB" sz="1200">
              <a:latin typeface="Arial" charset="0"/>
              <a:cs typeface="Arial" charset="0"/>
            </a:endParaRPr>
          </a:p>
          <a:p>
            <a:pPr marL="0" indent="0" algn="just"/>
            <a:r>
              <a:rPr lang="en-GB">
                <a:latin typeface="Arial" charset="0"/>
                <a:cs typeface="Arial" charset="0"/>
              </a:rPr>
              <a:t>When aircraft fly at high altitudes, they are more fuel efficient. </a:t>
            </a:r>
          </a:p>
          <a:p>
            <a:pPr marL="0" indent="0" algn="just"/>
            <a:endParaRPr lang="en-GB" sz="1000">
              <a:latin typeface="Arial" charset="0"/>
              <a:cs typeface="Arial" charset="0"/>
            </a:endParaRPr>
          </a:p>
          <a:p>
            <a:pPr marL="0" indent="0" algn="just"/>
            <a:r>
              <a:rPr lang="en-GB">
                <a:latin typeface="Arial" charset="0"/>
                <a:cs typeface="Arial" charset="0"/>
              </a:rPr>
              <a:t>At such altitudes the passengers and crew would find it uncomfortable, or even impossible to survive.</a:t>
            </a:r>
          </a:p>
          <a:p>
            <a:pPr marL="0" indent="0"/>
            <a:endParaRPr lang="en-GB" sz="1000">
              <a:latin typeface="Arial" charset="0"/>
              <a:cs typeface="Arial" charset="0"/>
            </a:endParaRPr>
          </a:p>
          <a:p>
            <a:pPr marL="0" indent="0" algn="just"/>
            <a:r>
              <a:rPr lang="en-GB">
                <a:latin typeface="Arial" charset="0"/>
                <a:cs typeface="Arial" charset="0"/>
              </a:rPr>
              <a:t>So the inside air of the fuselage is pressurised to simulate a lower altitude, of around 2,400 metres (8,000 feet) for transport aircraft, and up to 7,600 metres (25,000 feet) for military aircraft (with crew oxygen).</a:t>
            </a:r>
          </a:p>
          <a:p>
            <a:pPr marL="0" indent="0"/>
            <a:endParaRPr lang="en-US">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dissolve">
                                      <p:cBhvr>
                                        <p:cTn id="7" dur="500"/>
                                        <p:tgtEl>
                                          <p:spTgt spid="57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7347">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73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a:latin typeface="Arial" charset="0"/>
                <a:cs typeface="Arial" charset="0"/>
              </a:rPr>
              <a:t>The Pressure Vessel</a:t>
            </a:r>
            <a:endParaRPr lang="en-US">
              <a:latin typeface="Arial" charset="0"/>
              <a:cs typeface="Arial" charset="0"/>
            </a:endParaRPr>
          </a:p>
        </p:txBody>
      </p:sp>
      <p:sp>
        <p:nvSpPr>
          <p:cNvPr id="58371" name="Rectangle 3"/>
          <p:cNvSpPr>
            <a:spLocks noGrp="1" noChangeArrowheads="1"/>
          </p:cNvSpPr>
          <p:nvPr>
            <p:ph type="body" idx="1"/>
          </p:nvPr>
        </p:nvSpPr>
        <p:spPr>
          <a:xfrm>
            <a:off x="533400" y="1052513"/>
            <a:ext cx="8077200" cy="5805487"/>
          </a:xfrm>
        </p:spPr>
        <p:txBody>
          <a:bodyPr/>
          <a:lstStyle/>
          <a:p>
            <a:pPr marL="0" indent="0" algn="ctr"/>
            <a:r>
              <a:rPr lang="en-GB" i="1">
                <a:solidFill>
                  <a:srgbClr val="FFFF00"/>
                </a:solidFill>
                <a:latin typeface="Arial" charset="0"/>
                <a:cs typeface="Arial" charset="0"/>
              </a:rPr>
              <a:t>When we pressurise the air inside the fuselage, what happens to the structure the fuselage is made of?</a:t>
            </a:r>
          </a:p>
          <a:p>
            <a:pPr marL="0" indent="0" algn="just"/>
            <a:endParaRPr lang="en-GB" sz="1000" i="1">
              <a:latin typeface="Arial" charset="0"/>
              <a:cs typeface="Arial" charset="0"/>
            </a:endParaRPr>
          </a:p>
          <a:p>
            <a:pPr marL="0" indent="0" algn="just"/>
            <a:r>
              <a:rPr lang="en-GB">
                <a:latin typeface="Arial" charset="0"/>
                <a:cs typeface="Arial" charset="0"/>
              </a:rPr>
              <a:t>These pressure forces will try to burst the fuselage like a balloon.</a:t>
            </a:r>
          </a:p>
          <a:p>
            <a:pPr marL="0" indent="0" algn="just"/>
            <a:endParaRPr lang="en-GB" sz="1000">
              <a:latin typeface="Arial" charset="0"/>
              <a:cs typeface="Arial" charset="0"/>
            </a:endParaRPr>
          </a:p>
          <a:p>
            <a:pPr marL="0" indent="0" algn="just"/>
            <a:r>
              <a:rPr lang="en-GB">
                <a:latin typeface="Arial" charset="0"/>
                <a:cs typeface="Arial" charset="0"/>
              </a:rPr>
              <a:t>Therefore the fuselage is designed as a pressure vessel, in order to contain these forces. </a:t>
            </a:r>
          </a:p>
          <a:p>
            <a:pPr marL="0" indent="0" algn="just"/>
            <a:endParaRPr lang="en-GB" sz="1000">
              <a:latin typeface="Arial" charset="0"/>
              <a:cs typeface="Arial" charset="0"/>
            </a:endParaRPr>
          </a:p>
          <a:p>
            <a:pPr marL="0" indent="0" algn="just"/>
            <a:endParaRPr lang="en-US">
              <a:latin typeface="Arial" charset="0"/>
              <a:cs typeface="Arial" charset="0"/>
            </a:endParaRPr>
          </a:p>
        </p:txBody>
      </p:sp>
      <p:pic>
        <p:nvPicPr>
          <p:cNvPr id="58386" name="Picture 18"/>
          <p:cNvPicPr>
            <a:picLocks noChangeAspect="1" noChangeArrowheads="1"/>
          </p:cNvPicPr>
          <p:nvPr/>
        </p:nvPicPr>
        <p:blipFill>
          <a:blip r:embed="rId3" cstate="print"/>
          <a:srcRect/>
          <a:stretch>
            <a:fillRect/>
          </a:stretch>
        </p:blipFill>
        <p:spPr bwMode="auto">
          <a:xfrm>
            <a:off x="5221288" y="3716338"/>
            <a:ext cx="2951162" cy="2800350"/>
          </a:xfrm>
          <a:prstGeom prst="rect">
            <a:avLst/>
          </a:prstGeom>
          <a:noFill/>
          <a:ln w="9525">
            <a:noFill/>
            <a:miter lim="800000"/>
            <a:headEnd/>
            <a:tailEnd/>
          </a:ln>
        </p:spPr>
      </p:pic>
      <p:sp>
        <p:nvSpPr>
          <p:cNvPr id="58387" name="Rectangle 19"/>
          <p:cNvSpPr>
            <a:spLocks noChangeArrowheads="1"/>
          </p:cNvSpPr>
          <p:nvPr/>
        </p:nvSpPr>
        <p:spPr bwMode="auto">
          <a:xfrm>
            <a:off x="539750" y="4005263"/>
            <a:ext cx="4032250" cy="1584325"/>
          </a:xfrm>
          <a:prstGeom prst="rect">
            <a:avLst/>
          </a:prstGeom>
          <a:noFill/>
          <a:ln w="9525">
            <a:noFill/>
            <a:miter lim="800000"/>
            <a:headEnd/>
            <a:tailEnd/>
          </a:ln>
        </p:spPr>
        <p:txBody>
          <a:bodyPr/>
          <a:lstStyle/>
          <a:p>
            <a:pPr algn="just">
              <a:spcBef>
                <a:spcPct val="20000"/>
              </a:spcBef>
            </a:pPr>
            <a:r>
              <a:rPr lang="en-GB">
                <a:solidFill>
                  <a:srgbClr val="FFFF00"/>
                </a:solidFill>
              </a:rPr>
              <a:t>Which is why the cross section of the fuselage is circular, as this is the best shape to contain the pressure. </a:t>
            </a:r>
            <a:endParaRPr lang="en-US">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dissolve">
                                      <p:cBhvr>
                                        <p:cTn id="7" dur="500"/>
                                        <p:tgtEl>
                                          <p:spTgt spid="583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8371">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8371">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8387"/>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8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P spid="5838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a:latin typeface="Arial" charset="0"/>
                <a:cs typeface="Arial" charset="0"/>
              </a:rPr>
              <a:t>Fuselage Forces</a:t>
            </a:r>
            <a:endParaRPr lang="en-US">
              <a:latin typeface="Arial" charset="0"/>
              <a:cs typeface="Arial" charset="0"/>
            </a:endParaRPr>
          </a:p>
        </p:txBody>
      </p:sp>
      <p:sp>
        <p:nvSpPr>
          <p:cNvPr id="59395" name="Rectangle 3"/>
          <p:cNvSpPr>
            <a:spLocks noGrp="1" noChangeArrowheads="1"/>
          </p:cNvSpPr>
          <p:nvPr>
            <p:ph type="body" idx="1"/>
          </p:nvPr>
        </p:nvSpPr>
        <p:spPr>
          <a:xfrm>
            <a:off x="533400" y="1125538"/>
            <a:ext cx="8077200" cy="4935537"/>
          </a:xfrm>
        </p:spPr>
        <p:txBody>
          <a:bodyPr/>
          <a:lstStyle/>
          <a:p>
            <a:pPr marL="0" indent="0" algn="just"/>
            <a:r>
              <a:rPr lang="en-GB">
                <a:latin typeface="Arial" charset="0"/>
                <a:cs typeface="Arial" charset="0"/>
              </a:rPr>
              <a:t>As mentioned earlier, the fuselage forms a structural link between the wings and the tail unit.</a:t>
            </a:r>
          </a:p>
          <a:p>
            <a:pPr marL="0" indent="0" algn="just"/>
            <a:endParaRPr lang="en-GB" sz="1000">
              <a:latin typeface="Arial" charset="0"/>
              <a:cs typeface="Arial" charset="0"/>
            </a:endParaRPr>
          </a:p>
          <a:p>
            <a:pPr marL="0" indent="0" algn="just"/>
            <a:r>
              <a:rPr lang="en-GB">
                <a:latin typeface="Arial" charset="0"/>
                <a:cs typeface="Arial" charset="0"/>
              </a:rPr>
              <a:t>It has to keep everything in the correct position and angles, and be capable of resisting the loads that they all impose upon it.</a:t>
            </a:r>
          </a:p>
          <a:p>
            <a:pPr marL="0" indent="0" algn="just"/>
            <a:endParaRPr lang="en-GB" sz="1000">
              <a:latin typeface="Arial" charset="0"/>
              <a:cs typeface="Arial" charset="0"/>
            </a:endParaRPr>
          </a:p>
          <a:p>
            <a:pPr marL="0" indent="0" algn="just"/>
            <a:r>
              <a:rPr lang="en-GB">
                <a:latin typeface="Arial" charset="0"/>
                <a:cs typeface="Arial" charset="0"/>
              </a:rPr>
              <a:t>So all these forces are acting at the same time – another difficult structural problem for the aircraft designer.</a:t>
            </a:r>
            <a:endParaRPr lang="en-US">
              <a:latin typeface="Arial" charset="0"/>
              <a:cs typeface="Arial" charset="0"/>
            </a:endParaRPr>
          </a:p>
        </p:txBody>
      </p:sp>
      <p:grpSp>
        <p:nvGrpSpPr>
          <p:cNvPr id="2" name="Group 34"/>
          <p:cNvGrpSpPr>
            <a:grpSpLocks/>
          </p:cNvGrpSpPr>
          <p:nvPr/>
        </p:nvGrpSpPr>
        <p:grpSpPr bwMode="auto">
          <a:xfrm>
            <a:off x="1835150" y="4438650"/>
            <a:ext cx="5472113" cy="2159000"/>
            <a:chOff x="1156" y="2796"/>
            <a:chExt cx="3447" cy="1360"/>
          </a:xfrm>
        </p:grpSpPr>
        <p:sp>
          <p:nvSpPr>
            <p:cNvPr id="10245" name="Rectangle 33"/>
            <p:cNvSpPr>
              <a:spLocks noChangeArrowheads="1"/>
            </p:cNvSpPr>
            <p:nvPr/>
          </p:nvSpPr>
          <p:spPr bwMode="auto">
            <a:xfrm>
              <a:off x="1156" y="2796"/>
              <a:ext cx="3447" cy="1360"/>
            </a:xfrm>
            <a:prstGeom prst="rect">
              <a:avLst/>
            </a:prstGeom>
            <a:solidFill>
              <a:schemeClr val="bg1"/>
            </a:solidFill>
            <a:ln w="9525">
              <a:solidFill>
                <a:srgbClr val="FFFF00"/>
              </a:solidFill>
              <a:miter lim="800000"/>
              <a:headEnd/>
              <a:tailEnd/>
            </a:ln>
          </p:spPr>
          <p:txBody>
            <a:bodyPr wrap="none" anchor="ctr"/>
            <a:lstStyle/>
            <a:p>
              <a:endParaRPr lang="en-US"/>
            </a:p>
          </p:txBody>
        </p:sp>
        <p:pic>
          <p:nvPicPr>
            <p:cNvPr id="10246" name="Picture 32"/>
            <p:cNvPicPr>
              <a:picLocks noChangeAspect="1" noChangeArrowheads="1"/>
            </p:cNvPicPr>
            <p:nvPr/>
          </p:nvPicPr>
          <p:blipFill>
            <a:blip r:embed="rId3" cstate="print"/>
            <a:srcRect/>
            <a:stretch>
              <a:fillRect/>
            </a:stretch>
          </p:blipFill>
          <p:spPr bwMode="auto">
            <a:xfrm>
              <a:off x="1246" y="2887"/>
              <a:ext cx="3186" cy="1194"/>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theme/theme1.xml><?xml version="1.0" encoding="utf-8"?>
<a:theme xmlns:a="http://schemas.openxmlformats.org/drawingml/2006/main" name="2_Default Design">
  <a:themeElements>
    <a:clrScheme name="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9FF66"/>
      </a:hlink>
      <a:folHlink>
        <a:srgbClr val="99CC00"/>
      </a:folHlink>
    </a:clrScheme>
    <a:fontScheme name="1_Default Design">
      <a:majorFont>
        <a:latin typeface="Univers 55"/>
        <a:ea typeface=""/>
        <a:cs typeface="Arial"/>
      </a:majorFont>
      <a:minorFont>
        <a:latin typeface="Univers 55"/>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9FF66"/>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E1C30D4776344DA6BC9C611B785B41" ma:contentTypeVersion="17" ma:contentTypeDescription="Create a new document." ma:contentTypeScope="" ma:versionID="2003bebeec482bc05a8bcdd484f964d0">
  <xsd:schema xmlns:xsd="http://www.w3.org/2001/XMLSchema" xmlns:xs="http://www.w3.org/2001/XMLSchema" xmlns:p="http://schemas.microsoft.com/office/2006/metadata/properties" xmlns:ns2="33d018c4-3b15-4e40-a67d-61bb6fda5378" xmlns:ns3="http://schemas.microsoft.com/sharepoint/v3/fields" xmlns:ns4="3ccbaba7-fbc8-4626-8fd2-a5c4a0566b20" xmlns:ns5="http://schemas.microsoft.com/sharepoint/v4" targetNamespace="http://schemas.microsoft.com/office/2006/metadata/properties" ma:root="true" ma:fieldsID="a96c18bc1330829170a9a372cd1b3659" ns2:_="" ns3:_="" ns4:_="" ns5:_="">
    <xsd:import namespace="33d018c4-3b15-4e40-a67d-61bb6fda5378"/>
    <xsd:import namespace="http://schemas.microsoft.com/sharepoint/v3/fields"/>
    <xsd:import namespace="3ccbaba7-fbc8-4626-8fd2-a5c4a0566b20"/>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2:VersionNumber"/>
                <xsd:element ref="ns3:_Version" minOccurs="0"/>
                <xsd:element ref="ns2:MediaServiceAutoKeyPoints" minOccurs="0"/>
                <xsd:element ref="ns2:MediaServiceKeyPoints" minOccurs="0"/>
                <xsd:element ref="ns2:SubjectArea" minOccurs="0"/>
                <xsd:element ref="ns2:MediaServiceAutoTags" minOccurs="0"/>
                <xsd:element ref="ns2:MediaServiceOCR" minOccurs="0"/>
                <xsd:element ref="ns2:MediaServiceGenerationTime" minOccurs="0"/>
                <xsd:element ref="ns2:MediaServiceEventHashCode" minOccurs="0"/>
                <xsd:element ref="ns2:LatestUpdate" minOccurs="0"/>
                <xsd:element ref="ns2:MediaServiceDateTaken" minOccurs="0"/>
                <xsd:element ref="ns4:SharedWithUsers" minOccurs="0"/>
                <xsd:element ref="ns4:SharedWithDetails" minOccurs="0"/>
                <xsd:element ref="ns2:MediaLengthInSeconds" minOccurs="0"/>
                <xsd:element ref="ns5: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d018c4-3b15-4e40-a67d-61bb6fda53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VersionNumber" ma:index="10" ma:displayName="Version Number" ma:decimals="1" ma:default="1" ma:format="Dropdown" ma:internalName="VersionNumber" ma:percentage="FALSE">
      <xsd:simpleType>
        <xsd:restriction base="dms:Number"/>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SubjectArea" ma:index="14" nillable="true" ma:displayName="Subject Area" ma:format="Dropdown" ma:internalName="SubjectArea">
      <xsd:complexType>
        <xsd:complexContent>
          <xsd:extension base="dms:MultiChoice">
            <xsd:sequence>
              <xsd:element name="Value" maxOccurs="unbounded" minOccurs="0" nillable="true">
                <xsd:simpleType>
                  <xsd:restriction base="dms:Choice">
                    <xsd:enumeration value="Space"/>
                    <xsd:enumeration value="DofE"/>
                    <xsd:enumeration value="Leadership"/>
                    <xsd:enumeration value="Classification Training"/>
                    <xsd:enumeration value="Cyber"/>
                    <xsd:enumeration value="First Aid"/>
                    <xsd:enumeration value="Radio"/>
                    <xsd:enumeration value="Shooting"/>
                    <xsd:enumeration value="STEM"/>
                    <xsd:enumeration value="Music"/>
                    <xsd:enumeration value="Adv Trg"/>
                    <xsd:enumeration value="Road Marching"/>
                    <xsd:enumeration value="Drill"/>
                    <xsd:enumeration value="Sport"/>
                    <xsd:enumeration value="Fieldcraft"/>
                    <xsd:enumeration value="Apps"/>
                    <xsd:enumeration value="Staff Training"/>
                    <xsd:enumeration value="App: Space"/>
                    <xsd:enumeration value="App: IOS"/>
                    <xsd:enumeration value="App: All"/>
                    <xsd:enumeration value="ATF"/>
                    <xsd:enumeration value="Specific Support Guidance"/>
                    <xsd:enumeration value="Training Briefing Note"/>
                    <xsd:enumeration value="Health &amp; Safety"/>
                    <xsd:enumeration value="Fundraising/Citizenship Training"/>
                    <xsd:enumeration value="Academic Training"/>
                  </xsd:restriction>
                </xsd:simpleType>
              </xsd:element>
            </xsd:sequence>
          </xsd:extension>
        </xsd:complexContent>
      </xsd:complex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atestUpdate" ma:index="19" nillable="true" ma:displayName="Latest Update" ma:format="Dropdown" ma:internalName="LatestUpdate">
      <xsd:simpleType>
        <xsd:restriction base="dms:Text">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11" nillable="true" ma:displayName="Version" ma:internalName="_Vers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cbaba7-fbc8-4626-8fd2-a5c4a0566b20"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4"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documentManagement>
    <_Version xmlns="http://schemas.microsoft.com/sharepoint/v3/fields" xsi:nil="true"/>
    <VersionNumber xmlns="33d018c4-3b15-4e40-a67d-61bb6fda5378">1</VersionNumber>
    <SubjectArea xmlns="33d018c4-3b15-4e40-a67d-61bb6fda5378" xsi:nil="true"/>
    <LatestUpdate xmlns="33d018c4-3b15-4e40-a67d-61bb6fda5378" xsi:nil="true"/>
    <IconOverlay xmlns="http://schemas.microsoft.com/sharepoint/v4" xsi:nil="true"/>
    <SharedWithUsers xmlns="3ccbaba7-fbc8-4626-8fd2-a5c4a0566b20">
      <UserInfo>
        <DisplayName>Matthew Williamson (Cadet)</DisplayName>
        <AccountId>12224</AccountId>
        <AccountType/>
      </UserInfo>
    </SharedWithUser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C222AE-C829-4219-B800-E4CE7C1D1F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d018c4-3b15-4e40-a67d-61bb6fda5378"/>
    <ds:schemaRef ds:uri="http://schemas.microsoft.com/sharepoint/v3/fields"/>
    <ds:schemaRef ds:uri="3ccbaba7-fbc8-4626-8fd2-a5c4a0566b20"/>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6FD17C-6D07-4C05-9A13-874F54B727F4}">
  <ds:schemaRefs>
    <ds:schemaRef ds:uri="http://schemas.microsoft.com/office/2006/metadata/longProperties"/>
  </ds:schemaRefs>
</ds:datastoreItem>
</file>

<file path=customXml/itemProps3.xml><?xml version="1.0" encoding="utf-8"?>
<ds:datastoreItem xmlns:ds="http://schemas.openxmlformats.org/officeDocument/2006/customXml" ds:itemID="{AF8A47C3-A934-4F14-8255-9C24F6AA59FB}">
  <ds:schemaRefs>
    <ds:schemaRef ds:uri="http://schemas.microsoft.com/office/2006/metadata/properties"/>
    <ds:schemaRef ds:uri="http://schemas.microsoft.com/sharepoint/v3/fields"/>
    <ds:schemaRef ds:uri="33d018c4-3b15-4e40-a67d-61bb6fda5378"/>
    <ds:schemaRef ds:uri="http://schemas.microsoft.com/sharepoint/v4"/>
    <ds:schemaRef ds:uri="3ccbaba7-fbc8-4626-8fd2-a5c4a0566b20"/>
  </ds:schemaRefs>
</ds:datastoreItem>
</file>

<file path=customXml/itemProps4.xml><?xml version="1.0" encoding="utf-8"?>
<ds:datastoreItem xmlns:ds="http://schemas.openxmlformats.org/officeDocument/2006/customXml" ds:itemID="{DDE252B8-FBE7-4B5B-B5DF-679E1FD507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TDSU</Template>
  <TotalTime>1428</TotalTime>
  <Words>1872</Words>
  <Application>Microsoft Office PowerPoint</Application>
  <PresentationFormat>On-screen Show (4:3)</PresentationFormat>
  <Paragraphs>251</Paragraphs>
  <Slides>29</Slides>
  <Notes>27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2_Default Design</vt:lpstr>
      <vt:lpstr>Uncontrolled copy not subject to amendment</vt:lpstr>
      <vt:lpstr>PowerPoint Presentation</vt:lpstr>
      <vt:lpstr>PowerPoint Presentation</vt:lpstr>
      <vt:lpstr>Learning Objectives</vt:lpstr>
      <vt:lpstr>Chapter 3 Revision</vt:lpstr>
      <vt:lpstr>The Fuselage</vt:lpstr>
      <vt:lpstr>Pressurisation </vt:lpstr>
      <vt:lpstr>The Pressure Vessel</vt:lpstr>
      <vt:lpstr>Fuselage Forces</vt:lpstr>
      <vt:lpstr>Fuselage Sections</vt:lpstr>
      <vt:lpstr>Fuselage Shapes</vt:lpstr>
      <vt:lpstr>Fuselage Shapes</vt:lpstr>
      <vt:lpstr>Stretched Airframe Examples</vt:lpstr>
      <vt:lpstr>Double Deck Fuselages</vt:lpstr>
      <vt:lpstr>Methods of Construction</vt:lpstr>
      <vt:lpstr>Welded Steel Truss Design</vt:lpstr>
      <vt:lpstr>Monocoque Design</vt:lpstr>
      <vt:lpstr>Semi-Monocoque Structures</vt:lpstr>
      <vt:lpstr>Semi-Monocoque Structures</vt:lpstr>
      <vt:lpstr>Advantages of Semi-Monocoque</vt:lpstr>
      <vt:lpstr>Pressure Bulkheads</vt:lpstr>
      <vt:lpstr>Cabin Floor</vt:lpstr>
      <vt:lpstr>Windows &amp; Doors</vt:lpstr>
      <vt:lpstr>Cabin Door Types</vt:lpstr>
      <vt:lpstr>Cargo Doors</vt:lpstr>
      <vt:lpstr>Combat Aircraft</vt:lpstr>
      <vt:lpstr>Conclusions</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Fuselage</dc:title>
  <dc:creator>CTO</dc:creator>
  <cp:lastModifiedBy>Paul Atkinson</cp:lastModifiedBy>
  <cp:revision>232</cp:revision>
  <dcterms:created xsi:type="dcterms:W3CDTF">2008-10-04T08:46:56Z</dcterms:created>
  <dcterms:modified xsi:type="dcterms:W3CDTF">2022-11-03T15:10:19Z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0x0101009BE1C30D4776344DA6BC9C611B785B41</vt:lpwstr>
  </property>
</Properties>
</file>